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02" r:id="rId2"/>
    <p:sldMasterId id="2147483695" r:id="rId3"/>
  </p:sldMasterIdLst>
  <p:sldIdLst>
    <p:sldId id="265" r:id="rId4"/>
    <p:sldId id="268" r:id="rId5"/>
    <p:sldId id="279" r:id="rId6"/>
    <p:sldId id="280" r:id="rId7"/>
    <p:sldId id="281" r:id="rId8"/>
    <p:sldId id="271" r:id="rId9"/>
    <p:sldId id="273" r:id="rId10"/>
    <p:sldId id="282" r:id="rId11"/>
    <p:sldId id="270" r:id="rId12"/>
    <p:sldId id="269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17"/>
    <p:restoredTop sz="95846"/>
  </p:normalViewPr>
  <p:slideViewPr>
    <p:cSldViewPr snapToGrid="0">
      <p:cViewPr varScale="1">
        <p:scale>
          <a:sx n="108" d="100"/>
          <a:sy n="108" d="100"/>
        </p:scale>
        <p:origin x="13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46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14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DD09854-F8A0-93F2-D1CC-0FFA6D2D91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8366" y="1538398"/>
            <a:ext cx="2032667" cy="454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anchor="b"/>
          <a:lstStyle>
            <a:lvl1pPr>
              <a:defRPr sz="2400" b="0" i="0">
                <a:solidFill>
                  <a:schemeClr val="bg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EXEMPLE DE</a:t>
            </a:r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58FBBE44-26BD-F937-7A1A-00D79F4A0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8366" y="2308930"/>
            <a:ext cx="10757826" cy="37489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Marianne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8042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5D9AE-005F-8C9F-94F5-19CDB016664E}"/>
              </a:ext>
            </a:extLst>
          </p:cNvPr>
          <p:cNvSpPr txBox="1">
            <a:spLocks/>
          </p:cNvSpPr>
          <p:nvPr userDrawn="1"/>
        </p:nvSpPr>
        <p:spPr>
          <a:xfrm>
            <a:off x="3286125" y="1730224"/>
            <a:ext cx="4414360" cy="565190"/>
          </a:xfrm>
          <a:prstGeom prst="rect">
            <a:avLst/>
          </a:prstGeom>
          <a:noFill/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400" dirty="0">
                <a:solidFill>
                  <a:schemeClr val="tx1"/>
                </a:solidFill>
                <a:latin typeface="the artisan" panose="02000500000000000000" pitchFamily="2" charset="0"/>
              </a:rPr>
              <a:t>ressources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CFE42A0-2302-78B7-94DC-A04A529ED01B}"/>
              </a:ext>
            </a:extLst>
          </p:cNvPr>
          <p:cNvSpPr txBox="1">
            <a:spLocks/>
          </p:cNvSpPr>
          <p:nvPr userDrawn="1"/>
        </p:nvSpPr>
        <p:spPr>
          <a:xfrm>
            <a:off x="814608" y="1616149"/>
            <a:ext cx="2471517" cy="565189"/>
          </a:xfrm>
          <a:prstGeom prst="rect">
            <a:avLst/>
          </a:prstGeom>
          <a:noFill/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i="0" dirty="0">
                <a:solidFill>
                  <a:srgbClr val="FFC000"/>
                </a:solidFill>
                <a:latin typeface="Marianne" panose="02000000000000000000" pitchFamily="2" charset="0"/>
              </a:rPr>
              <a:t>Personnes</a:t>
            </a:r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B303B26D-1709-DA8D-26D8-18FA4D9B6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4608" y="2523243"/>
            <a:ext cx="10757826" cy="3520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Marianne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359BCD19-7CF8-882E-ECDD-0BE9E97287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053784">
            <a:off x="4853355" y="1339355"/>
            <a:ext cx="660302" cy="66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0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4B22-356F-8B87-7DA0-8710085B37B4}"/>
              </a:ext>
            </a:extLst>
          </p:cNvPr>
          <p:cNvSpPr txBox="1">
            <a:spLocks/>
          </p:cNvSpPr>
          <p:nvPr userDrawn="1"/>
        </p:nvSpPr>
        <p:spPr>
          <a:xfrm>
            <a:off x="757237" y="1930473"/>
            <a:ext cx="4414360" cy="565190"/>
          </a:xfrm>
          <a:prstGeom prst="rect">
            <a:avLst/>
          </a:prstGeom>
          <a:noFill/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400" dirty="0">
                <a:solidFill>
                  <a:schemeClr val="tx1"/>
                </a:solidFill>
                <a:latin typeface="the artisan" panose="02000500000000000000" pitchFamily="2" charset="0"/>
              </a:rPr>
              <a:t>Pour aller plus loin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5DAA241-227F-0C17-7D02-33116CA2C48F}"/>
              </a:ext>
            </a:extLst>
          </p:cNvPr>
          <p:cNvSpPr txBox="1">
            <a:spLocks/>
          </p:cNvSpPr>
          <p:nvPr userDrawn="1"/>
        </p:nvSpPr>
        <p:spPr>
          <a:xfrm>
            <a:off x="4813225" y="1757529"/>
            <a:ext cx="4414360" cy="565190"/>
          </a:xfrm>
          <a:prstGeom prst="rect">
            <a:avLst/>
          </a:prstGeom>
          <a:noFill/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i="0" dirty="0">
                <a:solidFill>
                  <a:srgbClr val="FFC000"/>
                </a:solidFill>
                <a:latin typeface="Marianne ExtraBold" panose="02000000000000000000" pitchFamily="2" charset="0"/>
              </a:rPr>
              <a:t>...</a:t>
            </a: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9A12610D-1024-C1A9-87FA-93C876AD5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7237" y="2668607"/>
            <a:ext cx="10757826" cy="3375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Marianne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568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41721C5-76F5-30A8-F80B-7534004F2B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182" y="1781285"/>
            <a:ext cx="4153156" cy="4543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anchor="b"/>
          <a:lstStyle>
            <a:lvl1pPr>
              <a:defRPr sz="2400" b="1" i="0">
                <a:solidFill>
                  <a:schemeClr val="bg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VOS PROCHAINES DATES</a:t>
            </a:r>
          </a:p>
        </p:txBody>
      </p:sp>
    </p:spTree>
    <p:extLst>
      <p:ext uri="{BB962C8B-B14F-4D97-AF65-F5344CB8AC3E}">
        <p14:creationId xmlns:p14="http://schemas.microsoft.com/office/powerpoint/2010/main" val="250908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emf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BD46A71-8F1D-A316-FF27-73B56C19AA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9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B58C649-21C8-8255-DC20-37F538FC7709}"/>
              </a:ext>
            </a:extLst>
          </p:cNvPr>
          <p:cNvSpPr txBox="1">
            <a:spLocks/>
          </p:cNvSpPr>
          <p:nvPr userDrawn="1"/>
        </p:nvSpPr>
        <p:spPr>
          <a:xfrm>
            <a:off x="1438273" y="3879863"/>
            <a:ext cx="9920289" cy="238760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 baseline="0">
                <a:solidFill>
                  <a:schemeClr val="bg1"/>
                </a:solidFill>
                <a:latin typeface="Marianne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2C7A20-D6F0-43DA-0BE6-1D84D02B91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5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5E917E4-24EA-6E7C-B983-0A547EFAFC9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0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01" r:id="rId2"/>
    <p:sldLayoutId id="2147483696" r:id="rId3"/>
    <p:sldLayoutId id="214748370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D9546-580F-E380-CC07-2BB942350689}"/>
              </a:ext>
            </a:extLst>
          </p:cNvPr>
          <p:cNvSpPr txBox="1">
            <a:spLocks/>
          </p:cNvSpPr>
          <p:nvPr/>
        </p:nvSpPr>
        <p:spPr>
          <a:xfrm>
            <a:off x="900728" y="3282962"/>
            <a:ext cx="9920289" cy="76656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 baseline="0">
                <a:solidFill>
                  <a:schemeClr val="bg1"/>
                </a:solidFill>
                <a:latin typeface="Marianne" panose="020000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fr-FR" sz="4000" b="1" i="0" dirty="0" err="1">
                <a:solidFill>
                  <a:srgbClr val="FFC000"/>
                </a:solidFill>
                <a:latin typeface="Marianne Medium" panose="02000000000000000000" pitchFamily="2" charset="0"/>
              </a:rPr>
              <a:t>iNCLUSCOL</a:t>
            </a:r>
            <a:endParaRPr lang="fr-FR" sz="4000" b="1" i="0" dirty="0">
              <a:solidFill>
                <a:srgbClr val="FFC000"/>
              </a:solidFill>
              <a:latin typeface="Marianne Medium" panose="02000000000000000000" pitchFamily="2" charset="0"/>
            </a:endParaRPr>
          </a:p>
          <a:p>
            <a:pPr algn="ctr"/>
            <a:r>
              <a:rPr lang="fr-FR" sz="4000" b="0" i="0" cap="none" dirty="0">
                <a:solidFill>
                  <a:schemeClr val="tx1"/>
                </a:solidFill>
                <a:latin typeface="Marianne Light" panose="02000000000000000000" pitchFamily="2" charset="0"/>
              </a:rPr>
              <a:t>Session 2027</a:t>
            </a:r>
          </a:p>
          <a:p>
            <a:pPr algn="ctr"/>
            <a:endParaRPr lang="fr-FR" sz="4000" b="1" i="0" dirty="0">
              <a:solidFill>
                <a:srgbClr val="FFC000"/>
              </a:solidFill>
              <a:latin typeface="Marianne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51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BBC5C-D47E-F7BE-0F3F-45722994F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366" y="1538398"/>
            <a:ext cx="3224958" cy="454379"/>
          </a:xfrm>
        </p:spPr>
        <p:txBody>
          <a:bodyPr/>
          <a:lstStyle/>
          <a:p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Règles générales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2BCFBD-7BB5-0B36-7299-6CD657DD2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2400" dirty="0">
                <a:latin typeface="+mj-lt"/>
              </a:rPr>
              <a:t>Définies globalement par la circulaire du 08 décembre 2020, complétée par des textes spécifiques par examen ou par type d’épreuves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2400" dirty="0">
                <a:latin typeface="+mj-lt"/>
              </a:rPr>
              <a:t>Deux procédures : simplifiée ou complète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2400" dirty="0">
                <a:latin typeface="+mj-lt"/>
              </a:rPr>
              <a:t>Les demandes d’aménagements sont à formuler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800" dirty="0">
                <a:latin typeface="+mj-lt"/>
              </a:rPr>
              <a:t>Pour les classes à examen pendant la période d’inscription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800" dirty="0">
                <a:latin typeface="+mj-lt"/>
              </a:rPr>
              <a:t>Pour les 4</a:t>
            </a:r>
            <a:r>
              <a:rPr lang="fr-FR" sz="1800" baseline="30000" dirty="0">
                <a:latin typeface="+mj-lt"/>
              </a:rPr>
              <a:t>ème</a:t>
            </a:r>
            <a:r>
              <a:rPr lang="fr-FR" sz="1800" dirty="0">
                <a:latin typeface="+mj-lt"/>
              </a:rPr>
              <a:t>, 2</a:t>
            </a:r>
            <a:r>
              <a:rPr lang="fr-FR" sz="1800" baseline="30000" dirty="0">
                <a:latin typeface="+mj-lt"/>
              </a:rPr>
              <a:t>nd</a:t>
            </a:r>
            <a:r>
              <a:rPr lang="fr-FR" sz="1800" dirty="0">
                <a:latin typeface="+mj-lt"/>
              </a:rPr>
              <a:t>, 1</a:t>
            </a:r>
            <a:r>
              <a:rPr lang="fr-FR" sz="1800" baseline="30000" dirty="0">
                <a:latin typeface="+mj-lt"/>
              </a:rPr>
              <a:t>ère</a:t>
            </a:r>
            <a:r>
              <a:rPr lang="fr-FR" sz="1800" dirty="0">
                <a:latin typeface="+mj-lt"/>
              </a:rPr>
              <a:t> bac pro, 1</a:t>
            </a:r>
            <a:r>
              <a:rPr lang="fr-FR" sz="1800" baseline="30000" dirty="0">
                <a:latin typeface="+mj-lt"/>
              </a:rPr>
              <a:t>ère</a:t>
            </a:r>
            <a:r>
              <a:rPr lang="fr-FR" sz="1800" dirty="0">
                <a:latin typeface="+mj-lt"/>
              </a:rPr>
              <a:t> BTS, aux dates indiquées dans la circulaire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2400" dirty="0">
                <a:latin typeface="+mj-lt"/>
              </a:rPr>
              <a:t>Une demande par examen (pour les candidats inscrits au CFG + DNB ou BGT + Certification en langue = deux demandes distinctes)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2400" dirty="0">
                <a:latin typeface="+mj-lt"/>
              </a:rPr>
              <a:t>Les demandes notifiées s’appliquent aux CCF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156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CCEF0-8141-4C09-B1FF-67B00BA4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731" y="932894"/>
            <a:ext cx="3524263" cy="454379"/>
          </a:xfrm>
        </p:spPr>
        <p:txBody>
          <a:bodyPr/>
          <a:lstStyle/>
          <a:p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procédure</a:t>
            </a:r>
            <a:endParaRPr lang="fr-FR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CE78A587-3A91-429B-ACD0-14AF469563C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69048" y="1669003"/>
            <a:ext cx="4850013" cy="1759998"/>
          </a:xfrm>
        </p:spPr>
        <p:txBody>
          <a:bodyPr rtlCol="0">
            <a:normAutofit fontScale="85000" lnSpcReduction="10000"/>
          </a:bodyPr>
          <a:lstStyle/>
          <a:p>
            <a:pPr algn="ctr" rtl="0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Simplifiée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2100" dirty="0">
                <a:latin typeface="+mj-lt"/>
              </a:rPr>
              <a:t>Pour les candidats qui ont un aménagement de scolarité : PAP, PAI, PPS, à l’exception des PPRE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2100" dirty="0">
                <a:latin typeface="+mj-lt"/>
              </a:rPr>
              <a:t>Si les aménagement d’examen demandés sont conformes à l’aménagement de scolarité</a:t>
            </a:r>
          </a:p>
          <a:p>
            <a:pPr rtl="0"/>
            <a:endParaRPr lang="fr-FR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rtl="0"/>
            <a:endParaRPr lang="fr-FR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2B723EA-5A75-E2F9-4833-2E5C1E48E9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550394" y="1669003"/>
            <a:ext cx="4850013" cy="2689934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Complète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latin typeface="+mj-lt"/>
              </a:rPr>
              <a:t>Candidats n’ayant pas d’aménagement de scolarité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latin typeface="+mj-lt"/>
              </a:rPr>
              <a:t>Lorsque le candidat demande des aménagements différents de ceux dont il bénéficie dans le cadre de son aménagement de scolarité</a:t>
            </a:r>
          </a:p>
          <a:p>
            <a:pPr algn="ctr"/>
            <a:r>
              <a:rPr lang="fr-FR" sz="1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LTA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latin typeface="+mj-lt"/>
              </a:rPr>
              <a:t>Candidats connaissant une aggravation de leur situation ou une limitation temporaire d’activité</a:t>
            </a:r>
          </a:p>
          <a:p>
            <a:endParaRPr lang="fr-FR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D0664DF3-20A1-3D0F-57B8-DFE5A2B241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791593" y="4165108"/>
            <a:ext cx="10500803" cy="175999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L’EQUIPE PEDAGOGIQUE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Emet une appréciation sur les aménagements demandés</a:t>
            </a:r>
            <a:r>
              <a:rPr lang="fr-FR" dirty="0">
                <a:latin typeface="+mj-lt"/>
              </a:rPr>
              <a:t>, conformément à la réglementation de l’examen et en cohérence avec les aménagements de scolarité mis en place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latin typeface="+mj-lt"/>
              </a:rPr>
              <a:t>Points de vigilance à interroger avec le candidat : attribution des 1/3 temps ; affectation en salle à faible effectif (définir « faible ») ; affectation du candidat isolé dans une salle</a:t>
            </a:r>
          </a:p>
          <a:p>
            <a:endParaRPr lang="fr-FR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endParaRPr lang="fr-FR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008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CCEF0-8141-4C09-B1FF-67B00BA4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8756" y="955691"/>
            <a:ext cx="6616669" cy="454379"/>
          </a:xfrm>
        </p:spPr>
        <p:txBody>
          <a:bodyPr/>
          <a:lstStyle/>
          <a:p>
            <a:r>
              <a:rPr lang="fr-FR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Instruction et notification de la demande</a:t>
            </a:r>
            <a:endParaRPr lang="fr-FR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CE78A587-3A91-429B-ACD0-14AF469563C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516" y="1793289"/>
            <a:ext cx="10500803" cy="2681056"/>
          </a:xfrm>
        </p:spPr>
        <p:txBody>
          <a:bodyPr rtlCol="0">
            <a:normAutofit/>
          </a:bodyPr>
          <a:lstStyle/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L’équipe de direction </a:t>
            </a:r>
            <a:r>
              <a:rPr lang="fr-FR" sz="1600" dirty="0">
                <a:latin typeface="+mj-lt"/>
              </a:rPr>
              <a:t>suit les demandes sur Incluscol et transmet les pièces justificatives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L’autorité administrative </a:t>
            </a:r>
            <a:r>
              <a:rPr lang="fr-FR" sz="1600" dirty="0">
                <a:latin typeface="+mj-lt"/>
              </a:rPr>
              <a:t>compétente acte les aménagements qui ont reçu un avis positif de l’équipe pédagogique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 médecins </a:t>
            </a:r>
            <a:r>
              <a:rPr lang="fr-FR" sz="1600" dirty="0">
                <a:latin typeface="+mj-lt"/>
              </a:rPr>
              <a:t>désignés par la CDAPH émettent un avis sur la base de l’avis de l’équipe pédagogique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L’autorité administrative </a:t>
            </a:r>
            <a:r>
              <a:rPr lang="fr-FR" sz="1600" dirty="0">
                <a:latin typeface="+mj-lt"/>
              </a:rPr>
              <a:t>notifie la décision au candidat dans un délais de deux mois après réception de la demande, et/ou de l’avis du médecin, en mentionnant les délais et voies de recours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L’établissement d’inscription </a:t>
            </a:r>
            <a:r>
              <a:rPr lang="fr-FR" sz="1600" dirty="0">
                <a:latin typeface="+mj-lt"/>
              </a:rPr>
              <a:t>peut consulter la demande dans Incluscol</a:t>
            </a:r>
          </a:p>
          <a:p>
            <a:pPr marL="285750" indent="-285750" rtl="0">
              <a:buFont typeface="Wingdings" panose="05000000000000000000" pitchFamily="2" charset="2"/>
              <a:buChar char="ü"/>
            </a:pPr>
            <a:r>
              <a:rPr lang="fr-FR" sz="1600" dirty="0">
                <a:latin typeface="+mj-lt"/>
              </a:rPr>
              <a:t>Après la bascule dans </a:t>
            </a: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Cyclades</a:t>
            </a:r>
            <a:r>
              <a:rPr lang="fr-FR" sz="1600" dirty="0">
                <a:latin typeface="+mj-lt"/>
              </a:rPr>
              <a:t>, l’établissement d’inscription et le centre d’examen ont accès aux aménagements d’épreuves.</a:t>
            </a:r>
            <a:endParaRPr lang="fr-FR" sz="14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D0664DF3-20A1-3D0F-57B8-DFE5A2B241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845598" y="4608990"/>
            <a:ext cx="10500803" cy="175999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Affectation en salle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+mj-lt"/>
              </a:rPr>
              <a:t>Déléguée par la DEC au centre d’épreuves : une affectation individuelle pour les candidats avec aménagement, affectation en masse pour les autres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+mj-lt"/>
              </a:rPr>
              <a:t>Cette affectation permet le conditionnement des sujets par salle et de faire figurer la salle sur les convocations des candidats</a:t>
            </a:r>
          </a:p>
          <a:p>
            <a:endParaRPr lang="fr-FR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endParaRPr lang="fr-FR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525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E64F46-76B2-DF69-5DC7-D3049322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366" y="1538398"/>
            <a:ext cx="3007554" cy="454379"/>
          </a:xfrm>
        </p:spPr>
        <p:txBody>
          <a:bodyPr/>
          <a:lstStyle/>
          <a:p>
            <a:r>
              <a:rPr lang="fr-FR" dirty="0"/>
              <a:t>Quelques chiffres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9F6DA4-0C4C-194B-0DF8-460AE4804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4597 candidats ont bénéficié d’aménagements dont 1941 pour le DNB, 622 pour le BGT.</a:t>
            </a:r>
          </a:p>
          <a:p>
            <a:r>
              <a:rPr lang="fr-FR" dirty="0"/>
              <a:t>Tous examens confondus, 9,5 % des inscrits ont au moins un aménagement.</a:t>
            </a:r>
          </a:p>
          <a:p>
            <a:endParaRPr lang="fr-FR" dirty="0"/>
          </a:p>
          <a:p>
            <a:r>
              <a:rPr lang="fr-FR" dirty="0"/>
              <a:t>Il y a eu 8529 tiers temps, 1714 non-prise en compte de la qualité rédactionnelle, 1596 dictées aménagées.</a:t>
            </a:r>
          </a:p>
          <a:p>
            <a:r>
              <a:rPr lang="fr-FR" dirty="0"/>
              <a:t>Les aides humaines sont en hausse de 200 % par rapport à la session 2025.</a:t>
            </a:r>
          </a:p>
          <a:p>
            <a:endParaRPr lang="fr-FR" dirty="0"/>
          </a:p>
          <a:p>
            <a:r>
              <a:rPr lang="fr-FR" dirty="0"/>
              <a:t>Globalement, les demandes sont en hausse de 45 % depuis la session 2024.</a:t>
            </a:r>
          </a:p>
          <a:p>
            <a:endParaRPr lang="fr-FR" dirty="0"/>
          </a:p>
          <a:p>
            <a:r>
              <a:rPr lang="fr-FR" dirty="0"/>
              <a:t>Un candidat unique a eu 22 aménagements ; la moyenne est de 4,5 aménagements par candidat,</a:t>
            </a:r>
          </a:p>
        </p:txBody>
      </p:sp>
    </p:spTree>
    <p:extLst>
      <p:ext uri="{BB962C8B-B14F-4D97-AF65-F5344CB8AC3E}">
        <p14:creationId xmlns:p14="http://schemas.microsoft.com/office/powerpoint/2010/main" val="337147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34D586-66E2-5A60-1FAD-D3ACB70E1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366" y="1538398"/>
            <a:ext cx="4988754" cy="454379"/>
          </a:xfrm>
        </p:spPr>
        <p:txBody>
          <a:bodyPr/>
          <a:lstStyle/>
          <a:p>
            <a:r>
              <a:rPr lang="fr-FR" dirty="0"/>
              <a:t>Nouveautés de la session 2027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3AED65-4A44-F6EB-4E05-3A4271607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Tous les codes MH ont été révisés 	Tableau de correspondance dans Exampourtous 2.0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page d’accueil Incluscol comporte désormais un lien vers une FAQ candidat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tutos vidéo devraient arriver sur la page dédié d’Eduscol à l’intention des EPLE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Lorsque des candidats ont créé des demandes sans aller au bout et sans les valider, le chef d’établissement peut envoyer un mail de relance directement depuis Incluscol.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 traitement d’une demande par le chef d’établissement s’enregistre dès le premier écran. Cela permet de traiter progressivement, de s’interrompre sans perdre son travail…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Lorsqu’une demande faite dans Incluscol a été refusée partiellement ou totalement, le candidat peut effectuer un recours directement depuis Incluscol       plus de traitement papier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 même, les limitations temporaire d’activité (LTA) – exemple du bras cassé la veille des épreuves – peuvent faire l’objet d’une demande dans Incluscol. Là encore, plus de papier.</a:t>
            </a:r>
          </a:p>
          <a:p>
            <a:endParaRPr lang="fr-FR" dirty="0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185D78EA-D066-2C28-DB9C-1FA4C5E96D99}"/>
              </a:ext>
            </a:extLst>
          </p:cNvPr>
          <p:cNvSpPr/>
          <p:nvPr/>
        </p:nvSpPr>
        <p:spPr>
          <a:xfrm>
            <a:off x="5349240" y="2397760"/>
            <a:ext cx="274320" cy="193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4BA9C838-3393-6F32-8876-490C780A7304}"/>
              </a:ext>
            </a:extLst>
          </p:cNvPr>
          <p:cNvSpPr/>
          <p:nvPr/>
        </p:nvSpPr>
        <p:spPr>
          <a:xfrm>
            <a:off x="8844280" y="4998720"/>
            <a:ext cx="274320" cy="193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24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E64F46-76B2-DF69-5DC7-D3049322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366" y="1538398"/>
            <a:ext cx="3007554" cy="454379"/>
          </a:xfrm>
        </p:spPr>
        <p:txBody>
          <a:bodyPr/>
          <a:lstStyle/>
          <a:p>
            <a:r>
              <a:rPr lang="fr-FR" dirty="0"/>
              <a:t>Calendrier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9F6DA4-0C4C-194B-0DF8-460AE4804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Classe à examen : ouverture d’Incluscol dès la livraison de la dernière version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Début décembre, mail à tous les </a:t>
            </a:r>
            <a:r>
              <a:rPr lang="fr-FR" dirty="0" err="1"/>
              <a:t>eple</a:t>
            </a:r>
            <a:r>
              <a:rPr lang="fr-FR" dirty="0"/>
              <a:t> pour les demandes restées en instance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31/12, fermeture d’Incluscol pour les classes à examen sauf pour les BTS (ouverture permanente). Prolongation possible pour le DNB en raison de l’ouverture tardive des registres d’inscription.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DEC adressera un mail de rappel à toutes les familles pour doubler la communication des établissements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janvier -31 août, ouverture d’Incluscol pour les N-1 : 4</a:t>
            </a:r>
            <a:r>
              <a:rPr lang="fr-FR" baseline="30000" dirty="0"/>
              <a:t>ème</a:t>
            </a:r>
            <a:r>
              <a:rPr lang="fr-FR" dirty="0"/>
              <a:t>, 2</a:t>
            </a:r>
            <a:r>
              <a:rPr lang="fr-FR" baseline="30000" dirty="0"/>
              <a:t>nde</a:t>
            </a:r>
            <a:r>
              <a:rPr lang="fr-FR" dirty="0"/>
              <a:t>, 1</a:t>
            </a:r>
            <a:r>
              <a:rPr lang="fr-FR" baseline="30000" dirty="0"/>
              <a:t>ère</a:t>
            </a:r>
            <a:r>
              <a:rPr lang="fr-FR" dirty="0"/>
              <a:t> année sauf BTS.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Ouverture de la saisie des LTA avant les vacances de printemps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508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E64F46-76B2-DF69-5DC7-D3049322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366" y="1538398"/>
            <a:ext cx="2560514" cy="454379"/>
          </a:xfrm>
        </p:spPr>
        <p:txBody>
          <a:bodyPr/>
          <a:lstStyle/>
          <a:p>
            <a:r>
              <a:rPr lang="fr-FR" dirty="0"/>
              <a:t>Exampourtous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9F6DA4-0C4C-194B-0DF8-460AE4804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Exampourtous2.0 sera publié via le bulletin académique. Il a été refondu en fonction de vos besoins et selon la refonte complète des MH.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Cet outil embarque désormais un moteur de recherche qui vous permet de trouver plus facilement la correspondance entre un aménagement de scolarité saisi dans LPI et un aménagement d’examen.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En fin de webinaire, vous recevrez le présent diaporama et le lien de téléchargement d’Exampourtous.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Vous recevrez également une invitation pour une séance de présentation de cet outil : 30’ en </a:t>
            </a:r>
            <a:r>
              <a:rPr lang="fr-FR" dirty="0" err="1"/>
              <a:t>visio</a:t>
            </a:r>
            <a:r>
              <a:rPr lang="fr-FR" dirty="0"/>
              <a:t>, un matin à 11h30,</a:t>
            </a:r>
          </a:p>
        </p:txBody>
      </p:sp>
    </p:spTree>
    <p:extLst>
      <p:ext uri="{BB962C8B-B14F-4D97-AF65-F5344CB8AC3E}">
        <p14:creationId xmlns:p14="http://schemas.microsoft.com/office/powerpoint/2010/main" val="109733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54218B4-E7D5-79A5-9C92-282276A4D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La liste intégrale figure dans la page « contact » d’Exampourtous.</a:t>
            </a:r>
          </a:p>
          <a:p>
            <a:endParaRPr lang="fr-FR" dirty="0"/>
          </a:p>
          <a:p>
            <a:r>
              <a:rPr lang="fr-FR" dirty="0"/>
              <a:t>Les services de santé par département : </a:t>
            </a:r>
            <a:r>
              <a:rPr lang="fr-FR" dirty="0" err="1"/>
              <a:t>ce.santé.dsden</a:t>
            </a:r>
            <a:r>
              <a:rPr lang="fr-FR" dirty="0"/>
              <a:t>[département]@ac-besancon.fr</a:t>
            </a:r>
          </a:p>
          <a:p>
            <a:r>
              <a:rPr lang="fr-FR" dirty="0"/>
              <a:t>Les bureaux de </a:t>
            </a:r>
            <a:r>
              <a:rPr lang="fr-FR"/>
              <a:t>la Dec :</a:t>
            </a:r>
            <a:endParaRPr lang="fr-FR" dirty="0"/>
          </a:p>
          <a:p>
            <a:r>
              <a:rPr lang="fr-FR" dirty="0"/>
              <a:t>Dec2 pour les sujets</a:t>
            </a:r>
          </a:p>
          <a:p>
            <a:r>
              <a:rPr lang="fr-FR" dirty="0"/>
              <a:t>Dec3 pour la CL, le CFG, le DNB, les EA, le BGT, CGL, CGC, BIA et BIMER</a:t>
            </a:r>
          </a:p>
          <a:p>
            <a:r>
              <a:rPr lang="fr-FR" dirty="0"/>
              <a:t>Dec4 pour les BTS, DCG, DSCG</a:t>
            </a:r>
          </a:p>
          <a:p>
            <a:r>
              <a:rPr lang="fr-FR" dirty="0"/>
              <a:t>Dec5 pour la voie pro</a:t>
            </a:r>
          </a:p>
          <a:p>
            <a:r>
              <a:rPr lang="fr-FR" dirty="0"/>
              <a:t>Dec6 nouveau bureau « Incluscol-VAE » qui est le relais entre les EPLE et la DEC</a:t>
            </a:r>
          </a:p>
        </p:txBody>
      </p:sp>
    </p:spTree>
    <p:extLst>
      <p:ext uri="{BB962C8B-B14F-4D97-AF65-F5344CB8AC3E}">
        <p14:creationId xmlns:p14="http://schemas.microsoft.com/office/powerpoint/2010/main" val="3390808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FAB5CF3-4A70-6F0D-76B8-1088F73F5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Questions…</a:t>
            </a:r>
          </a:p>
        </p:txBody>
      </p:sp>
    </p:spTree>
    <p:extLst>
      <p:ext uri="{BB962C8B-B14F-4D97-AF65-F5344CB8AC3E}">
        <p14:creationId xmlns:p14="http://schemas.microsoft.com/office/powerpoint/2010/main" val="2990963490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</TotalTime>
  <Words>950</Words>
  <Application>Microsoft Office PowerPoint</Application>
  <PresentationFormat>Grand écran</PresentationFormat>
  <Paragraphs>74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22" baseType="lpstr">
      <vt:lpstr>Arial</vt:lpstr>
      <vt:lpstr>Calibri</vt:lpstr>
      <vt:lpstr>Calibri Light</vt:lpstr>
      <vt:lpstr>Marianne</vt:lpstr>
      <vt:lpstr>Marianne ExtraBold</vt:lpstr>
      <vt:lpstr>Marianne Light</vt:lpstr>
      <vt:lpstr>Marianne Medium</vt:lpstr>
      <vt:lpstr>the artisan</vt:lpstr>
      <vt:lpstr>Wingdings</vt:lpstr>
      <vt:lpstr>1_Thème Office</vt:lpstr>
      <vt:lpstr>3_Thème Office</vt:lpstr>
      <vt:lpstr>2_Thème Office</vt:lpstr>
      <vt:lpstr>Présentation PowerPoint</vt:lpstr>
      <vt:lpstr>Règles générales</vt:lpstr>
      <vt:lpstr>Quelle procédure</vt:lpstr>
      <vt:lpstr>Instruction et notification de la demande</vt:lpstr>
      <vt:lpstr>Quelques chiffres</vt:lpstr>
      <vt:lpstr>Nouveautés de la session 2027</vt:lpstr>
      <vt:lpstr>Calendrier</vt:lpstr>
      <vt:lpstr>Exampourtous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lambert</cp:lastModifiedBy>
  <cp:revision>18</cp:revision>
  <dcterms:created xsi:type="dcterms:W3CDTF">2022-09-15T15:22:50Z</dcterms:created>
  <dcterms:modified xsi:type="dcterms:W3CDTF">2026-09-25T06:32:07Z</dcterms:modified>
</cp:coreProperties>
</file>