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E44D7-3173-45EF-AB0F-5A35AA0258B8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03547EF-E2CE-4FB5-A6AC-ECAEE1BB8038}">
      <dgm:prSet custT="1"/>
      <dgm:spPr>
        <a:solidFill>
          <a:srgbClr val="ADD1E9"/>
        </a:solidFill>
        <a:ln>
          <a:noFill/>
        </a:ln>
      </dgm:spPr>
      <dgm:t>
        <a:bodyPr/>
        <a:lstStyle/>
        <a:p>
          <a:pPr algn="r"/>
          <a:r>
            <a:rPr lang="fr-FR" sz="6000" dirty="0"/>
            <a:t>JURA </a:t>
          </a:r>
        </a:p>
      </dgm:t>
    </dgm:pt>
    <dgm:pt modelId="{2A5A833F-3FF1-499B-B3A7-B3EC7DA66691}" type="parTrans" cxnId="{21ED44DF-830B-4EBF-BA57-AE7BD960F859}">
      <dgm:prSet/>
      <dgm:spPr/>
      <dgm:t>
        <a:bodyPr/>
        <a:lstStyle/>
        <a:p>
          <a:endParaRPr lang="fr-FR"/>
        </a:p>
      </dgm:t>
    </dgm:pt>
    <dgm:pt modelId="{4AF2B26A-96C9-4970-B1FD-9719F9CE192A}" type="sibTrans" cxnId="{21ED44DF-830B-4EBF-BA57-AE7BD960F859}">
      <dgm:prSet/>
      <dgm:spPr/>
      <dgm:t>
        <a:bodyPr/>
        <a:lstStyle/>
        <a:p>
          <a:endParaRPr lang="fr-FR"/>
        </a:p>
      </dgm:t>
    </dgm:pt>
    <dgm:pt modelId="{206265DF-5251-42D8-B3D7-D93D53C5A0FF}">
      <dgm:prSet custT="1"/>
      <dgm:spPr>
        <a:solidFill>
          <a:srgbClr val="328BCB"/>
        </a:solidFill>
        <a:ln>
          <a:noFill/>
        </a:ln>
      </dgm:spPr>
      <dgm:t>
        <a:bodyPr/>
        <a:lstStyle/>
        <a:p>
          <a:pPr algn="r"/>
          <a:r>
            <a:rPr lang="fr-FR" sz="4000" dirty="0">
              <a:solidFill>
                <a:schemeClr val="bg1"/>
              </a:solidFill>
            </a:rPr>
            <a:t>ACADÉMIQUE DE FORMATION</a:t>
          </a:r>
        </a:p>
      </dgm:t>
    </dgm:pt>
    <dgm:pt modelId="{6D3B1A12-CA81-451C-BC29-7FAB79451621}" type="parTrans" cxnId="{D1D105F2-26DC-4E70-B51B-A573A5A48547}">
      <dgm:prSet/>
      <dgm:spPr/>
      <dgm:t>
        <a:bodyPr/>
        <a:lstStyle/>
        <a:p>
          <a:endParaRPr lang="fr-FR"/>
        </a:p>
      </dgm:t>
    </dgm:pt>
    <dgm:pt modelId="{7B199109-CB6A-4AF7-91B0-21F8399A784C}" type="sibTrans" cxnId="{D1D105F2-26DC-4E70-B51B-A573A5A48547}">
      <dgm:prSet/>
      <dgm:spPr/>
      <dgm:t>
        <a:bodyPr/>
        <a:lstStyle/>
        <a:p>
          <a:endParaRPr lang="fr-FR"/>
        </a:p>
      </dgm:t>
    </dgm:pt>
    <dgm:pt modelId="{19779273-6A56-4209-BB84-E9B781E566E2}">
      <dgm:prSet phldrT="[Texte]" custT="1"/>
      <dgm:spPr>
        <a:solidFill>
          <a:srgbClr val="0070BF"/>
        </a:solidFill>
        <a:ln>
          <a:noFill/>
        </a:ln>
      </dgm:spPr>
      <dgm:t>
        <a:bodyPr/>
        <a:lstStyle/>
        <a:p>
          <a:pPr algn="r">
            <a:buFont typeface="Wingdings" panose="05000000000000000000" pitchFamily="2" charset="2"/>
            <a:buChar char="s"/>
          </a:pPr>
          <a:r>
            <a:rPr lang="fr-FR" sz="4100" dirty="0">
              <a:solidFill>
                <a:schemeClr val="bg1"/>
              </a:solidFill>
            </a:rPr>
            <a:t>PROGRAMME</a:t>
          </a:r>
        </a:p>
      </dgm:t>
    </dgm:pt>
    <dgm:pt modelId="{46DE36E1-D997-45B7-85BA-B3314EFE251F}" type="sibTrans" cxnId="{067330E1-7F39-4365-B155-7677EC7038E6}">
      <dgm:prSet/>
      <dgm:spPr/>
      <dgm:t>
        <a:bodyPr/>
        <a:lstStyle/>
        <a:p>
          <a:endParaRPr lang="fr-FR"/>
        </a:p>
      </dgm:t>
    </dgm:pt>
    <dgm:pt modelId="{FF79033C-4500-4641-AACF-4279DDFD4E9B}" type="parTrans" cxnId="{067330E1-7F39-4365-B155-7677EC7038E6}">
      <dgm:prSet/>
      <dgm:spPr/>
      <dgm:t>
        <a:bodyPr/>
        <a:lstStyle/>
        <a:p>
          <a:endParaRPr lang="fr-FR"/>
        </a:p>
      </dgm:t>
    </dgm:pt>
    <dgm:pt modelId="{211F0104-CCC6-4E9C-9FF8-31C5371013B1}">
      <dgm:prSet phldrT="[Texte]"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pPr algn="r"/>
          <a:r>
            <a:rPr lang="fr-FR" sz="6000" dirty="0"/>
            <a:t>2022-2023</a:t>
          </a:r>
        </a:p>
      </dgm:t>
    </dgm:pt>
    <dgm:pt modelId="{57FFFAB6-AE9C-4734-940D-D78C3CA00E76}" type="sibTrans" cxnId="{D50B99F9-AD64-4BF0-A0D1-CA15039BE4ED}">
      <dgm:prSet/>
      <dgm:spPr/>
      <dgm:t>
        <a:bodyPr/>
        <a:lstStyle/>
        <a:p>
          <a:endParaRPr lang="fr-FR"/>
        </a:p>
      </dgm:t>
    </dgm:pt>
    <dgm:pt modelId="{65611F23-8282-4DD3-B3D5-B954018C5AAE}" type="parTrans" cxnId="{D50B99F9-AD64-4BF0-A0D1-CA15039BE4ED}">
      <dgm:prSet/>
      <dgm:spPr/>
      <dgm:t>
        <a:bodyPr/>
        <a:lstStyle/>
        <a:p>
          <a:endParaRPr lang="fr-FR"/>
        </a:p>
      </dgm:t>
    </dgm:pt>
    <dgm:pt modelId="{89E1A39C-3C35-44A6-A2D6-86E047A48907}" type="pres">
      <dgm:prSet presAssocID="{1B5E44D7-3173-45EF-AB0F-5A35AA0258B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FD3F5A6-E380-4CC3-9F85-51FE4E2B6714}" type="pres">
      <dgm:prSet presAssocID="{19779273-6A56-4209-BB84-E9B781E566E2}" presName="circle1" presStyleLbl="node1" presStyleIdx="0" presStyleCnt="4"/>
      <dgm:spPr>
        <a:solidFill>
          <a:srgbClr val="0070BF"/>
        </a:solidFill>
        <a:ln>
          <a:noFill/>
        </a:ln>
      </dgm:spPr>
    </dgm:pt>
    <dgm:pt modelId="{1D531D07-93AB-4F75-BC16-1A1BA3AFC858}" type="pres">
      <dgm:prSet presAssocID="{19779273-6A56-4209-BB84-E9B781E566E2}" presName="space" presStyleCnt="0"/>
      <dgm:spPr/>
    </dgm:pt>
    <dgm:pt modelId="{5CDB4AE1-2940-4165-ABAC-9746E2DF68FB}" type="pres">
      <dgm:prSet presAssocID="{19779273-6A56-4209-BB84-E9B781E566E2}" presName="rect1" presStyleLbl="alignAcc1" presStyleIdx="0" presStyleCnt="4" custLinFactNeighborX="-550" custLinFactNeighborY="180"/>
      <dgm:spPr/>
    </dgm:pt>
    <dgm:pt modelId="{05AFE6C8-F6DD-4F60-A263-4EA65EC6AAB5}" type="pres">
      <dgm:prSet presAssocID="{206265DF-5251-42D8-B3D7-D93D53C5A0FF}" presName="vertSpace2" presStyleLbl="node1" presStyleIdx="0" presStyleCnt="4"/>
      <dgm:spPr/>
    </dgm:pt>
    <dgm:pt modelId="{C4A16F5F-BCDE-4F9E-8ACC-3D65B186BE74}" type="pres">
      <dgm:prSet presAssocID="{206265DF-5251-42D8-B3D7-D93D53C5A0FF}" presName="circle2" presStyleLbl="node1" presStyleIdx="1" presStyleCnt="4"/>
      <dgm:spPr>
        <a:solidFill>
          <a:srgbClr val="328BCB"/>
        </a:solidFill>
        <a:ln>
          <a:noFill/>
        </a:ln>
      </dgm:spPr>
    </dgm:pt>
    <dgm:pt modelId="{3E807F6D-FFF2-43F5-B2F4-C2125AC4918C}" type="pres">
      <dgm:prSet presAssocID="{206265DF-5251-42D8-B3D7-D93D53C5A0FF}" presName="rect2" presStyleLbl="alignAcc1" presStyleIdx="1" presStyleCnt="4" custLinFactNeighborX="-826" custLinFactNeighborY="245"/>
      <dgm:spPr/>
    </dgm:pt>
    <dgm:pt modelId="{5B36364A-543A-4CA0-8EEE-65E90B24AF93}" type="pres">
      <dgm:prSet presAssocID="{903547EF-E2CE-4FB5-A6AC-ECAEE1BB8038}" presName="vertSpace3" presStyleLbl="node1" presStyleIdx="1" presStyleCnt="4"/>
      <dgm:spPr/>
    </dgm:pt>
    <dgm:pt modelId="{6A474AF3-CB19-40F7-99D3-6D35737582FF}" type="pres">
      <dgm:prSet presAssocID="{903547EF-E2CE-4FB5-A6AC-ECAEE1BB8038}" presName="circle3" presStyleLbl="node1" presStyleIdx="2" presStyleCnt="4"/>
      <dgm:spPr>
        <a:solidFill>
          <a:srgbClr val="ADD1E9"/>
        </a:solidFill>
        <a:ln>
          <a:noFill/>
        </a:ln>
      </dgm:spPr>
    </dgm:pt>
    <dgm:pt modelId="{A836E91E-2065-448A-9D3A-B72B86E084FD}" type="pres">
      <dgm:prSet presAssocID="{903547EF-E2CE-4FB5-A6AC-ECAEE1BB8038}" presName="rect3" presStyleLbl="alignAcc1" presStyleIdx="2" presStyleCnt="4" custLinFactNeighborX="-550"/>
      <dgm:spPr/>
    </dgm:pt>
    <dgm:pt modelId="{14DE35AE-7F13-4907-858C-B17561489CD4}" type="pres">
      <dgm:prSet presAssocID="{211F0104-CCC6-4E9C-9FF8-31C5371013B1}" presName="vertSpace4" presStyleLbl="node1" presStyleIdx="2" presStyleCnt="4"/>
      <dgm:spPr/>
    </dgm:pt>
    <dgm:pt modelId="{3908282C-86F9-4F2B-A00F-77AE2A72243A}" type="pres">
      <dgm:prSet presAssocID="{211F0104-CCC6-4E9C-9FF8-31C5371013B1}" presName="circle4" presStyleLbl="node1" presStyleIdx="3" presStyleCnt="4" custLinFactNeighborX="-860" custLinFactNeighborY="-1516"/>
      <dgm:spPr>
        <a:solidFill>
          <a:schemeClr val="accent5">
            <a:lumMod val="20000"/>
            <a:lumOff val="80000"/>
          </a:schemeClr>
        </a:solidFill>
        <a:ln>
          <a:noFill/>
        </a:ln>
      </dgm:spPr>
    </dgm:pt>
    <dgm:pt modelId="{BB19762C-DA22-4D36-A040-24840C0C9447}" type="pres">
      <dgm:prSet presAssocID="{211F0104-CCC6-4E9C-9FF8-31C5371013B1}" presName="rect4" presStyleLbl="alignAcc1" presStyleIdx="3" presStyleCnt="4" custScaleY="94855" custLinFactNeighborX="-274" custLinFactNeighborY="-1516"/>
      <dgm:spPr/>
    </dgm:pt>
    <dgm:pt modelId="{98850C1A-9C09-4472-A55C-D8788DBF733A}" type="pres">
      <dgm:prSet presAssocID="{19779273-6A56-4209-BB84-E9B781E566E2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07FF30B-F473-4193-9773-C14278F973DF}" type="pres">
      <dgm:prSet presAssocID="{206265DF-5251-42D8-B3D7-D93D53C5A0FF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38ECD8AD-5637-4399-B7F3-F3AD2D42ABFF}" type="pres">
      <dgm:prSet presAssocID="{903547EF-E2CE-4FB5-A6AC-ECAEE1BB8038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7E37684C-5A26-45E6-97FB-CF8DD21F1F97}" type="pres">
      <dgm:prSet presAssocID="{211F0104-CCC6-4E9C-9FF8-31C5371013B1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0593B701-9540-4182-A6FB-F3BE9FE2D9C0}" type="presOf" srcId="{19779273-6A56-4209-BB84-E9B781E566E2}" destId="{5CDB4AE1-2940-4165-ABAC-9746E2DF68FB}" srcOrd="0" destOrd="0" presId="urn:microsoft.com/office/officeart/2005/8/layout/target3"/>
    <dgm:cxn modelId="{78513934-F858-42E1-AC57-30F28E42ACC5}" type="presOf" srcId="{1B5E44D7-3173-45EF-AB0F-5A35AA0258B8}" destId="{89E1A39C-3C35-44A6-A2D6-86E047A48907}" srcOrd="0" destOrd="0" presId="urn:microsoft.com/office/officeart/2005/8/layout/target3"/>
    <dgm:cxn modelId="{27CEDB3C-45E9-413A-9434-08168DA559CC}" type="presOf" srcId="{211F0104-CCC6-4E9C-9FF8-31C5371013B1}" destId="{7E37684C-5A26-45E6-97FB-CF8DD21F1F97}" srcOrd="1" destOrd="0" presId="urn:microsoft.com/office/officeart/2005/8/layout/target3"/>
    <dgm:cxn modelId="{F7938E67-876B-4F7F-A144-9FAEE6421B67}" type="presOf" srcId="{19779273-6A56-4209-BB84-E9B781E566E2}" destId="{98850C1A-9C09-4472-A55C-D8788DBF733A}" srcOrd="1" destOrd="0" presId="urn:microsoft.com/office/officeart/2005/8/layout/target3"/>
    <dgm:cxn modelId="{1C5BEC72-6827-4C30-90D0-552D2DADF43A}" type="presOf" srcId="{206265DF-5251-42D8-B3D7-D93D53C5A0FF}" destId="{3E807F6D-FFF2-43F5-B2F4-C2125AC4918C}" srcOrd="0" destOrd="0" presId="urn:microsoft.com/office/officeart/2005/8/layout/target3"/>
    <dgm:cxn modelId="{232E4194-9227-43FD-9934-565E0A224AC0}" type="presOf" srcId="{903547EF-E2CE-4FB5-A6AC-ECAEE1BB8038}" destId="{38ECD8AD-5637-4399-B7F3-F3AD2D42ABFF}" srcOrd="1" destOrd="0" presId="urn:microsoft.com/office/officeart/2005/8/layout/target3"/>
    <dgm:cxn modelId="{7EA025B1-D90A-4C01-A366-B320E0183ABC}" type="presOf" srcId="{903547EF-E2CE-4FB5-A6AC-ECAEE1BB8038}" destId="{A836E91E-2065-448A-9D3A-B72B86E084FD}" srcOrd="0" destOrd="0" presId="urn:microsoft.com/office/officeart/2005/8/layout/target3"/>
    <dgm:cxn modelId="{21ED44DF-830B-4EBF-BA57-AE7BD960F859}" srcId="{1B5E44D7-3173-45EF-AB0F-5A35AA0258B8}" destId="{903547EF-E2CE-4FB5-A6AC-ECAEE1BB8038}" srcOrd="2" destOrd="0" parTransId="{2A5A833F-3FF1-499B-B3A7-B3EC7DA66691}" sibTransId="{4AF2B26A-96C9-4970-B1FD-9719F9CE192A}"/>
    <dgm:cxn modelId="{067330E1-7F39-4365-B155-7677EC7038E6}" srcId="{1B5E44D7-3173-45EF-AB0F-5A35AA0258B8}" destId="{19779273-6A56-4209-BB84-E9B781E566E2}" srcOrd="0" destOrd="0" parTransId="{FF79033C-4500-4641-AACF-4279DDFD4E9B}" sibTransId="{46DE36E1-D997-45B7-85BA-B3314EFE251F}"/>
    <dgm:cxn modelId="{D1D105F2-26DC-4E70-B51B-A573A5A48547}" srcId="{1B5E44D7-3173-45EF-AB0F-5A35AA0258B8}" destId="{206265DF-5251-42D8-B3D7-D93D53C5A0FF}" srcOrd="1" destOrd="0" parTransId="{6D3B1A12-CA81-451C-BC29-7FAB79451621}" sibTransId="{7B199109-CB6A-4AF7-91B0-21F8399A784C}"/>
    <dgm:cxn modelId="{D50B99F9-AD64-4BF0-A0D1-CA15039BE4ED}" srcId="{1B5E44D7-3173-45EF-AB0F-5A35AA0258B8}" destId="{211F0104-CCC6-4E9C-9FF8-31C5371013B1}" srcOrd="3" destOrd="0" parTransId="{65611F23-8282-4DD3-B3D5-B954018C5AAE}" sibTransId="{57FFFAB6-AE9C-4734-940D-D78C3CA00E76}"/>
    <dgm:cxn modelId="{5F52EEFA-6F5C-4162-BFDD-D1D848FACA87}" type="presOf" srcId="{211F0104-CCC6-4E9C-9FF8-31C5371013B1}" destId="{BB19762C-DA22-4D36-A040-24840C0C9447}" srcOrd="0" destOrd="0" presId="urn:microsoft.com/office/officeart/2005/8/layout/target3"/>
    <dgm:cxn modelId="{31BD69FD-F9AF-45AF-8283-7CDA3A86176D}" type="presOf" srcId="{206265DF-5251-42D8-B3D7-D93D53C5A0FF}" destId="{D07FF30B-F473-4193-9773-C14278F973DF}" srcOrd="1" destOrd="0" presId="urn:microsoft.com/office/officeart/2005/8/layout/target3"/>
    <dgm:cxn modelId="{B0060906-201B-404C-9A36-C25431616F4B}" type="presParOf" srcId="{89E1A39C-3C35-44A6-A2D6-86E047A48907}" destId="{CFD3F5A6-E380-4CC3-9F85-51FE4E2B6714}" srcOrd="0" destOrd="0" presId="urn:microsoft.com/office/officeart/2005/8/layout/target3"/>
    <dgm:cxn modelId="{4E54080C-8B18-43BE-B085-0B27D6F3F89A}" type="presParOf" srcId="{89E1A39C-3C35-44A6-A2D6-86E047A48907}" destId="{1D531D07-93AB-4F75-BC16-1A1BA3AFC858}" srcOrd="1" destOrd="0" presId="urn:microsoft.com/office/officeart/2005/8/layout/target3"/>
    <dgm:cxn modelId="{F4E5FE0C-DE7D-495B-80FF-EAF3A68DA941}" type="presParOf" srcId="{89E1A39C-3C35-44A6-A2D6-86E047A48907}" destId="{5CDB4AE1-2940-4165-ABAC-9746E2DF68FB}" srcOrd="2" destOrd="0" presId="urn:microsoft.com/office/officeart/2005/8/layout/target3"/>
    <dgm:cxn modelId="{0834B0F3-8900-47A6-ADA7-CBF73F66BD28}" type="presParOf" srcId="{89E1A39C-3C35-44A6-A2D6-86E047A48907}" destId="{05AFE6C8-F6DD-4F60-A263-4EA65EC6AAB5}" srcOrd="3" destOrd="0" presId="urn:microsoft.com/office/officeart/2005/8/layout/target3"/>
    <dgm:cxn modelId="{A87D4F90-8996-4F0C-95A3-7209A5C372EE}" type="presParOf" srcId="{89E1A39C-3C35-44A6-A2D6-86E047A48907}" destId="{C4A16F5F-BCDE-4F9E-8ACC-3D65B186BE74}" srcOrd="4" destOrd="0" presId="urn:microsoft.com/office/officeart/2005/8/layout/target3"/>
    <dgm:cxn modelId="{429FED8A-F28F-41C7-A865-1112EF2E65C3}" type="presParOf" srcId="{89E1A39C-3C35-44A6-A2D6-86E047A48907}" destId="{3E807F6D-FFF2-43F5-B2F4-C2125AC4918C}" srcOrd="5" destOrd="0" presId="urn:microsoft.com/office/officeart/2005/8/layout/target3"/>
    <dgm:cxn modelId="{5B5C5461-330B-4B1C-8A5F-A8BD755248EC}" type="presParOf" srcId="{89E1A39C-3C35-44A6-A2D6-86E047A48907}" destId="{5B36364A-543A-4CA0-8EEE-65E90B24AF93}" srcOrd="6" destOrd="0" presId="urn:microsoft.com/office/officeart/2005/8/layout/target3"/>
    <dgm:cxn modelId="{99B0BE60-BBF8-4AEA-B3CD-5E1D814A2F86}" type="presParOf" srcId="{89E1A39C-3C35-44A6-A2D6-86E047A48907}" destId="{6A474AF3-CB19-40F7-99D3-6D35737582FF}" srcOrd="7" destOrd="0" presId="urn:microsoft.com/office/officeart/2005/8/layout/target3"/>
    <dgm:cxn modelId="{44FA3DCE-4BF1-4A1C-AE60-41105659675B}" type="presParOf" srcId="{89E1A39C-3C35-44A6-A2D6-86E047A48907}" destId="{A836E91E-2065-448A-9D3A-B72B86E084FD}" srcOrd="8" destOrd="0" presId="urn:microsoft.com/office/officeart/2005/8/layout/target3"/>
    <dgm:cxn modelId="{FAC9EE50-4818-423E-B41D-74EB20A93244}" type="presParOf" srcId="{89E1A39C-3C35-44A6-A2D6-86E047A48907}" destId="{14DE35AE-7F13-4907-858C-B17561489CD4}" srcOrd="9" destOrd="0" presId="urn:microsoft.com/office/officeart/2005/8/layout/target3"/>
    <dgm:cxn modelId="{B6FCC011-1230-4CFD-85A1-6622B6BFF1D5}" type="presParOf" srcId="{89E1A39C-3C35-44A6-A2D6-86E047A48907}" destId="{3908282C-86F9-4F2B-A00F-77AE2A72243A}" srcOrd="10" destOrd="0" presId="urn:microsoft.com/office/officeart/2005/8/layout/target3"/>
    <dgm:cxn modelId="{F0A9112D-6BD2-4D91-84D2-A20AE3B1C783}" type="presParOf" srcId="{89E1A39C-3C35-44A6-A2D6-86E047A48907}" destId="{BB19762C-DA22-4D36-A040-24840C0C9447}" srcOrd="11" destOrd="0" presId="urn:microsoft.com/office/officeart/2005/8/layout/target3"/>
    <dgm:cxn modelId="{A40B48B7-3F28-4125-BB78-9185997F8045}" type="presParOf" srcId="{89E1A39C-3C35-44A6-A2D6-86E047A48907}" destId="{98850C1A-9C09-4472-A55C-D8788DBF733A}" srcOrd="12" destOrd="0" presId="urn:microsoft.com/office/officeart/2005/8/layout/target3"/>
    <dgm:cxn modelId="{E187225D-0F1B-4D2E-BD0C-7CE08B326D70}" type="presParOf" srcId="{89E1A39C-3C35-44A6-A2D6-86E047A48907}" destId="{D07FF30B-F473-4193-9773-C14278F973DF}" srcOrd="13" destOrd="0" presId="urn:microsoft.com/office/officeart/2005/8/layout/target3"/>
    <dgm:cxn modelId="{D7225D08-8733-4B9D-8A41-22A24185B49F}" type="presParOf" srcId="{89E1A39C-3C35-44A6-A2D6-86E047A48907}" destId="{38ECD8AD-5637-4399-B7F3-F3AD2D42ABFF}" srcOrd="14" destOrd="0" presId="urn:microsoft.com/office/officeart/2005/8/layout/target3"/>
    <dgm:cxn modelId="{F4EB4C2B-8294-4E47-BE77-9953C899747E}" type="presParOf" srcId="{89E1A39C-3C35-44A6-A2D6-86E047A48907}" destId="{7E37684C-5A26-45E6-97FB-CF8DD21F1F9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3F5A6-E380-4CC3-9F85-51FE4E2B6714}">
      <dsp:nvSpPr>
        <dsp:cNvPr id="0" name=""/>
        <dsp:cNvSpPr/>
      </dsp:nvSpPr>
      <dsp:spPr>
        <a:xfrm>
          <a:off x="0" y="0"/>
          <a:ext cx="5383529" cy="5383529"/>
        </a:xfrm>
        <a:prstGeom prst="pie">
          <a:avLst>
            <a:gd name="adj1" fmla="val 5400000"/>
            <a:gd name="adj2" fmla="val 16200000"/>
          </a:avLst>
        </a:prstGeom>
        <a:solidFill>
          <a:srgbClr val="0070B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DB4AE1-2940-4165-ABAC-9746E2DF68FB}">
      <dsp:nvSpPr>
        <dsp:cNvPr id="0" name=""/>
        <dsp:cNvSpPr/>
      </dsp:nvSpPr>
      <dsp:spPr>
        <a:xfrm>
          <a:off x="2645601" y="0"/>
          <a:ext cx="8393330" cy="5383529"/>
        </a:xfrm>
        <a:prstGeom prst="rect">
          <a:avLst/>
        </a:prstGeom>
        <a:solidFill>
          <a:srgbClr val="0070BF"/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4100" kern="1200" dirty="0">
              <a:solidFill>
                <a:schemeClr val="bg1"/>
              </a:solidFill>
            </a:rPr>
            <a:t>PROGRAMME</a:t>
          </a:r>
        </a:p>
      </dsp:txBody>
      <dsp:txXfrm>
        <a:off x="2645601" y="0"/>
        <a:ext cx="8393330" cy="1143999"/>
      </dsp:txXfrm>
    </dsp:sp>
    <dsp:sp modelId="{C4A16F5F-BCDE-4F9E-8ACC-3D65B186BE74}">
      <dsp:nvSpPr>
        <dsp:cNvPr id="0" name=""/>
        <dsp:cNvSpPr/>
      </dsp:nvSpPr>
      <dsp:spPr>
        <a:xfrm>
          <a:off x="706588" y="1143999"/>
          <a:ext cx="3970352" cy="3970352"/>
        </a:xfrm>
        <a:prstGeom prst="pie">
          <a:avLst>
            <a:gd name="adj1" fmla="val 5400000"/>
            <a:gd name="adj2" fmla="val 16200000"/>
          </a:avLst>
        </a:prstGeom>
        <a:solidFill>
          <a:srgbClr val="328BCB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807F6D-FFF2-43F5-B2F4-C2125AC4918C}">
      <dsp:nvSpPr>
        <dsp:cNvPr id="0" name=""/>
        <dsp:cNvSpPr/>
      </dsp:nvSpPr>
      <dsp:spPr>
        <a:xfrm>
          <a:off x="2622435" y="1153727"/>
          <a:ext cx="8393330" cy="3970352"/>
        </a:xfrm>
        <a:prstGeom prst="rect">
          <a:avLst/>
        </a:prstGeom>
        <a:solidFill>
          <a:srgbClr val="328BCB"/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solidFill>
                <a:schemeClr val="bg1"/>
              </a:solidFill>
            </a:rPr>
            <a:t>ACADÉMIQUE DE FORMATION</a:t>
          </a:r>
        </a:p>
      </dsp:txBody>
      <dsp:txXfrm>
        <a:off x="2622435" y="1153727"/>
        <a:ext cx="8393330" cy="1143999"/>
      </dsp:txXfrm>
    </dsp:sp>
    <dsp:sp modelId="{6A474AF3-CB19-40F7-99D3-6D35737582FF}">
      <dsp:nvSpPr>
        <dsp:cNvPr id="0" name=""/>
        <dsp:cNvSpPr/>
      </dsp:nvSpPr>
      <dsp:spPr>
        <a:xfrm>
          <a:off x="1413176" y="2287999"/>
          <a:ext cx="2557176" cy="2557176"/>
        </a:xfrm>
        <a:prstGeom prst="pie">
          <a:avLst>
            <a:gd name="adj1" fmla="val 5400000"/>
            <a:gd name="adj2" fmla="val 16200000"/>
          </a:avLst>
        </a:prstGeom>
        <a:solidFill>
          <a:srgbClr val="ADD1E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36E91E-2065-448A-9D3A-B72B86E084FD}">
      <dsp:nvSpPr>
        <dsp:cNvPr id="0" name=""/>
        <dsp:cNvSpPr/>
      </dsp:nvSpPr>
      <dsp:spPr>
        <a:xfrm>
          <a:off x="2645601" y="2287999"/>
          <a:ext cx="8393330" cy="2557176"/>
        </a:xfrm>
        <a:prstGeom prst="rect">
          <a:avLst/>
        </a:prstGeom>
        <a:solidFill>
          <a:srgbClr val="ADD1E9"/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JURA </a:t>
          </a:r>
        </a:p>
      </dsp:txBody>
      <dsp:txXfrm>
        <a:off x="2645601" y="2287999"/>
        <a:ext cx="8393330" cy="1143999"/>
      </dsp:txXfrm>
    </dsp:sp>
    <dsp:sp modelId="{3908282C-86F9-4F2B-A00F-77AE2A72243A}">
      <dsp:nvSpPr>
        <dsp:cNvPr id="0" name=""/>
        <dsp:cNvSpPr/>
      </dsp:nvSpPr>
      <dsp:spPr>
        <a:xfrm>
          <a:off x="2109926" y="3414656"/>
          <a:ext cx="1143999" cy="11439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9762C-DA22-4D36-A040-24840C0C9447}">
      <dsp:nvSpPr>
        <dsp:cNvPr id="0" name=""/>
        <dsp:cNvSpPr/>
      </dsp:nvSpPr>
      <dsp:spPr>
        <a:xfrm>
          <a:off x="2668766" y="3444086"/>
          <a:ext cx="8393330" cy="1085141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2022-2023</a:t>
          </a:r>
        </a:p>
      </dsp:txBody>
      <dsp:txXfrm>
        <a:off x="2668766" y="3444086"/>
        <a:ext cx="8393330" cy="1085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EB0B3-6432-4AC6-8BD4-AE5332926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EE4CBB-44FC-4865-96C2-E2B83C3BE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F90558-BD53-4B75-A9D9-F4955D9E6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5737FD-6EB7-4BC5-B27C-421CC1AA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F871A4-0819-454C-9343-89385200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03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E6673-D70F-46E5-978C-EA30A33A7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F79588-F7C6-4D2E-91CA-7522A4864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26970F-AF6A-4B66-83AC-06E1BFB00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24F64-BDCE-405B-89FB-81310E48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F04404-A2F2-4DAD-BC13-E4834EAC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26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33A853-F12C-4FF0-9252-119473B96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589FA0-D9A0-41F8-BE81-FAB07CB31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F4C7FD-48F6-49E8-AA69-334AFB91D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BAC62E-6863-46D5-96B8-EC290116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69CBB1-A100-4CE3-804D-76825DA3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50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C785E2-D0CA-498A-A437-C6E0BEC64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2630C-E95C-4661-B0A4-F97EB5E81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F79D52-F6BC-4041-8650-6A328890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446616-9D92-4CC8-BEB1-3198CDCA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571D28-1F8D-434F-A1D1-791C9BFB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5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AE019-C53D-4747-990F-4B909FBB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AB0444-FA98-403B-A4F7-23977651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5F852C-0B5B-43E2-974F-62586D316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2AFF90-E214-4AB0-BAC4-3DACCAB0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B73D90-A44A-452C-B30A-69522765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39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1FC12D-F3D4-474B-B2F3-ACACEA63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F9952D-5CFD-4363-8FCC-F1678F6A1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9B61B6-BBD7-4877-844F-DF0DEAFD4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51594C-A8FB-46E5-9ABC-CCC651E4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DB3066-E9EB-4858-82B1-83005CC9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D943BB-98C7-4BAF-A79C-111185D7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28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BC9CC-87A6-4A9A-B827-BDB9EFAF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F1C28F-B870-43B5-915E-6E484AE00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C49AFD-1BD3-4603-B31E-690B8AFDF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F4643A-4E31-4B70-84A7-961331EA0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C657A9-442B-4F8B-B60E-01F4CE982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B18069-9F28-4F8C-8676-A01DF1CE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B60004-0EE0-415D-AF13-21025897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E606AC8-FA96-4D4B-86CD-9CE75D2E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65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A369C-D169-4F90-ADDA-044F26F1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3DF692E-B2A0-4D1B-B493-9EE884841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A9CC6E-0EA2-4874-A6C7-8590E51CD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9EDF3-63CE-41F3-8F14-AC583E47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5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1F07AC-097C-4833-BAC9-42F528C8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DE00B3-C43E-48F3-9784-F1D29D26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A17C73-684F-4513-B6D6-8563D6D3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4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C8E52-5790-44FC-958B-FF2E59D31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E5CA2-E8BE-4D8E-A83C-6EDB61B8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D422DA-1DFE-46FA-8635-C936D9867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529F65-15D8-4654-8FA7-7290CB24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F69BCE-A228-4249-B1DC-0D259B547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805C48-D0C2-4840-A0D0-084D4DAE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48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84D7C9-84F3-4CF3-9416-36D6205B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F58040-6313-481C-B666-51C23DACE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50327D-C95B-4D05-9D35-4BB127467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7ED014-CE89-4BD9-B7FF-A2007005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0C26BB-A67F-4A73-9537-B4E64752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EF4221-3EB8-413A-AE53-E50DDF96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6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97246E-9A40-4220-A25C-359E73B1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A1B586-6A63-4F0C-B5D5-1A1D07740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1B98C7-8074-4341-B1C9-6095945C5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4C327-3435-4BAD-912C-22D51EDD6E60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A36492-11F7-44BD-9624-5390B1273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1C8E57-1ADE-442F-9F52-376EB01CC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ED72D-76EC-427E-AD1E-D6E03E997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0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>
            <a:extLst>
              <a:ext uri="{FF2B5EF4-FFF2-40B4-BE49-F238E27FC236}">
                <a16:creationId xmlns:a16="http://schemas.microsoft.com/office/drawing/2014/main" id="{5CB808E0-5BAC-4D79-9C8A-48B17650248A}"/>
              </a:ext>
            </a:extLst>
          </p:cNvPr>
          <p:cNvSpPr txBox="1"/>
          <p:nvPr/>
        </p:nvSpPr>
        <p:spPr>
          <a:xfrm>
            <a:off x="1879812" y="1707655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s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s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s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s"/>
            </a:pPr>
            <a:br>
              <a:rPr lang="fr-FR" dirty="0"/>
            </a:br>
            <a:endParaRPr lang="fr-FR" dirty="0"/>
          </a:p>
        </p:txBody>
      </p:sp>
      <p:graphicFrame>
        <p:nvGraphicFramePr>
          <p:cNvPr id="21" name="Diagramme 20">
            <a:extLst>
              <a:ext uri="{FF2B5EF4-FFF2-40B4-BE49-F238E27FC236}">
                <a16:creationId xmlns:a16="http://schemas.microsoft.com/office/drawing/2014/main" id="{3476C59C-20A3-494D-8194-0B734D4180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8916365"/>
              </p:ext>
            </p:extLst>
          </p:nvPr>
        </p:nvGraphicFramePr>
        <p:xfrm>
          <a:off x="1106905" y="1429649"/>
          <a:ext cx="11085095" cy="538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" name="Image 22">
            <a:extLst>
              <a:ext uri="{FF2B5EF4-FFF2-40B4-BE49-F238E27FC236}">
                <a16:creationId xmlns:a16="http://schemas.microsoft.com/office/drawing/2014/main" id="{4E317532-BAE4-4A09-9325-CDE19A27AD97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80" y="170106"/>
            <a:ext cx="5271234" cy="1766978"/>
          </a:xfrm>
          <a:prstGeom prst="rect">
            <a:avLst/>
          </a:prstGeom>
        </p:spPr>
      </p:pic>
      <p:sp>
        <p:nvSpPr>
          <p:cNvPr id="27" name="Espace réservé du numéro de diapositive 26">
            <a:extLst>
              <a:ext uri="{FF2B5EF4-FFF2-40B4-BE49-F238E27FC236}">
                <a16:creationId xmlns:a16="http://schemas.microsoft.com/office/drawing/2014/main" id="{137100CD-C480-42A3-88C5-A939A850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499B9-A54A-48B6-A9F5-EC93DEB5225B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6770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B8667DF-721E-4769-8169-9D1BB17C2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8497"/>
              </p:ext>
            </p:extLst>
          </p:nvPr>
        </p:nvGraphicFramePr>
        <p:xfrm>
          <a:off x="282011" y="124222"/>
          <a:ext cx="11519732" cy="1335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95697">
                  <a:extLst>
                    <a:ext uri="{9D8B030D-6E8A-4147-A177-3AD203B41FA5}">
                      <a16:colId xmlns:a16="http://schemas.microsoft.com/office/drawing/2014/main" val="4259624860"/>
                    </a:ext>
                  </a:extLst>
                </a:gridCol>
                <a:gridCol w="64169">
                  <a:extLst>
                    <a:ext uri="{9D8B030D-6E8A-4147-A177-3AD203B41FA5}">
                      <a16:colId xmlns:a16="http://schemas.microsoft.com/office/drawing/2014/main" val="3477274043"/>
                    </a:ext>
                  </a:extLst>
                </a:gridCol>
                <a:gridCol w="5759866">
                  <a:extLst>
                    <a:ext uri="{9D8B030D-6E8A-4147-A177-3AD203B41FA5}">
                      <a16:colId xmlns:a16="http://schemas.microsoft.com/office/drawing/2014/main" val="2243588193"/>
                    </a:ext>
                  </a:extLst>
                </a:gridCol>
              </a:tblGrid>
              <a:tr h="219710">
                <a:tc gridSpan="3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if04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certifiant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niveau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6292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420763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personnalisée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souhaitent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prendre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l'environnement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8475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CANOPE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Luchez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Laure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172926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46115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1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189381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PIX1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Gestion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environnement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numérique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380626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15144AB-B05E-46FF-B680-E5718705C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25147"/>
              </p:ext>
            </p:extLst>
          </p:nvPr>
        </p:nvGraphicFramePr>
        <p:xfrm>
          <a:off x="282010" y="1502495"/>
          <a:ext cx="11519731" cy="90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5423">
                  <a:extLst>
                    <a:ext uri="{9D8B030D-6E8A-4147-A177-3AD203B41FA5}">
                      <a16:colId xmlns:a16="http://schemas.microsoft.com/office/drawing/2014/main" val="2922080960"/>
                    </a:ext>
                  </a:extLst>
                </a:gridCol>
                <a:gridCol w="6964308">
                  <a:extLst>
                    <a:ext uri="{9D8B030D-6E8A-4147-A177-3AD203B41FA5}">
                      <a16:colId xmlns:a16="http://schemas.microsoft.com/office/drawing/2014/main" val="313627844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271145" indent="34290" algn="just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personnalisée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souhaitent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prendre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l'environnement</a:t>
                      </a:r>
                      <a:r>
                        <a:rPr lang="fr-FR" sz="1000" spc="-27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numérique. Partie 1 : rechercher des Informations (outils du web), gérer les données (stockage et gestion des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fichiers),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communiquer (messagerie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électronique),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gérer son environnement numérique (résoudre un problème, sécuriser et construire son environnement numérique).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412180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6h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6h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d'accompagnement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 sont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obligatoires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accéder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PIX.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594728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Canope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8450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PIX1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Création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78892925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A32E95D-06A4-4930-9453-18DD315B0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01343"/>
              </p:ext>
            </p:extLst>
          </p:nvPr>
        </p:nvGraphicFramePr>
        <p:xfrm>
          <a:off x="282010" y="2418235"/>
          <a:ext cx="11519730" cy="8989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5422">
                  <a:extLst>
                    <a:ext uri="{9D8B030D-6E8A-4147-A177-3AD203B41FA5}">
                      <a16:colId xmlns:a16="http://schemas.microsoft.com/office/drawing/2014/main" val="1001728906"/>
                    </a:ext>
                  </a:extLst>
                </a:gridCol>
                <a:gridCol w="6964308">
                  <a:extLst>
                    <a:ext uri="{9D8B030D-6E8A-4147-A177-3AD203B41FA5}">
                      <a16:colId xmlns:a16="http://schemas.microsoft.com/office/drawing/2014/main" val="385386637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Formation personnalisée destinée aux personnes qui souhaitent prendre en main l'environnement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créer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(traitement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texte,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diaporama,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documents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mutimédia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s'insérer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monde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(réseaux sociaux,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identité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86884220"/>
                  </a:ext>
                </a:extLst>
              </a:tr>
              <a:tr h="358923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(dont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2h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certification).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session,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passage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 certification PIX avec un personnel agréé. Les deux modules de ce parcours sont obligatoires pour accéder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843267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412184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14E16FD-2A9D-4BB6-9961-6CDD2E297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147742"/>
              </p:ext>
            </p:extLst>
          </p:nvPr>
        </p:nvGraphicFramePr>
        <p:xfrm>
          <a:off x="282010" y="3332898"/>
          <a:ext cx="11519732" cy="18853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95697">
                  <a:extLst>
                    <a:ext uri="{9D8B030D-6E8A-4147-A177-3AD203B41FA5}">
                      <a16:colId xmlns:a16="http://schemas.microsoft.com/office/drawing/2014/main" val="689790735"/>
                    </a:ext>
                  </a:extLst>
                </a:gridCol>
                <a:gridCol w="5824035">
                  <a:extLst>
                    <a:ext uri="{9D8B030D-6E8A-4147-A177-3AD203B41FA5}">
                      <a16:colId xmlns:a16="http://schemas.microsoft.com/office/drawing/2014/main" val="1926430958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if05-Parcours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certifiant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PIX/</a:t>
                      </a:r>
                      <a:r>
                        <a:rPr lang="fr-FR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PIX+édu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niveau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51068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713712"/>
                  </a:ext>
                </a:extLst>
              </a:tr>
              <a:tr h="473143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personnalisée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souhaitent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asseoir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vérifier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;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2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 numérique adapté à l'enseignement ; passer la certification PIX et la certification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PIX+édu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(certification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enseignants).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obligatoires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accéder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98172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CANOPE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7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70550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CPD,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ERUN…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290170"/>
                  </a:ext>
                </a:extLst>
              </a:tr>
              <a:tr h="332209">
                <a:tc gridSpan="2">
                  <a:txBody>
                    <a:bodyPr/>
                    <a:lstStyle/>
                    <a:p>
                      <a:pPr marL="8890" marR="189230" indent="34290" algn="just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hybride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15h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(3h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6h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d'accompagnement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synchrone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6h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d'accompagnement en asynchrone), en public désigné avec inscription. Les deux modules de ce parcours sont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obligatoires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 accéder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50044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0042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if05-01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Consolidation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numériques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032157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C839130-2B1B-4725-BFF0-01BC16AA8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890578"/>
              </p:ext>
            </p:extLst>
          </p:nvPr>
        </p:nvGraphicFramePr>
        <p:xfrm>
          <a:off x="282010" y="5243643"/>
          <a:ext cx="11519730" cy="8807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5421">
                  <a:extLst>
                    <a:ext uri="{9D8B030D-6E8A-4147-A177-3AD203B41FA5}">
                      <a16:colId xmlns:a16="http://schemas.microsoft.com/office/drawing/2014/main" val="152576355"/>
                    </a:ext>
                  </a:extLst>
                </a:gridCol>
                <a:gridCol w="6964309">
                  <a:extLst>
                    <a:ext uri="{9D8B030D-6E8A-4147-A177-3AD203B41FA5}">
                      <a16:colId xmlns:a16="http://schemas.microsoft.com/office/drawing/2014/main" val="1450147546"/>
                    </a:ext>
                  </a:extLst>
                </a:gridCol>
              </a:tblGrid>
              <a:tr h="340756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2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l'enseignement ; préparation à la certification PIX et la certification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PIX+édu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(certification destinée aux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231996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2201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15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91383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if05-02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Certifications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PIX+édu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09083138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403338E3-D7AB-4B4E-900A-15B7C2692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36738"/>
              </p:ext>
            </p:extLst>
          </p:nvPr>
        </p:nvGraphicFramePr>
        <p:xfrm>
          <a:off x="282010" y="6124399"/>
          <a:ext cx="11519730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5421">
                  <a:extLst>
                    <a:ext uri="{9D8B030D-6E8A-4147-A177-3AD203B41FA5}">
                      <a16:colId xmlns:a16="http://schemas.microsoft.com/office/drawing/2014/main" val="1123622889"/>
                    </a:ext>
                  </a:extLst>
                </a:gridCol>
                <a:gridCol w="6964309">
                  <a:extLst>
                    <a:ext uri="{9D8B030D-6E8A-4147-A177-3AD203B41FA5}">
                      <a16:colId xmlns:a16="http://schemas.microsoft.com/office/drawing/2014/main" val="1676171567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aus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PIX+édu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591789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8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consacrées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passage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PIX+édu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candidature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individuelle.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6717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12773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39239242-8304-49B7-A83F-C3C52C0B8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0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E0248EE-760B-4DBF-ABFB-A56A40D89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763133"/>
              </p:ext>
            </p:extLst>
          </p:nvPr>
        </p:nvGraphicFramePr>
        <p:xfrm>
          <a:off x="234941" y="173753"/>
          <a:ext cx="11515522" cy="14821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93615">
                  <a:extLst>
                    <a:ext uri="{9D8B030D-6E8A-4147-A177-3AD203B41FA5}">
                      <a16:colId xmlns:a16="http://schemas.microsoft.com/office/drawing/2014/main" val="3596713955"/>
                    </a:ext>
                  </a:extLst>
                </a:gridCol>
                <a:gridCol w="5821907">
                  <a:extLst>
                    <a:ext uri="{9D8B030D-6E8A-4147-A177-3AD203B41FA5}">
                      <a16:colId xmlns:a16="http://schemas.microsoft.com/office/drawing/2014/main" val="2227844242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1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ih02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Faire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vivre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l'égalité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6496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026568"/>
                  </a:ext>
                </a:extLst>
              </a:tr>
              <a:tr h="360542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Développer la culture de l'égalité - Prévenir les violences sexistes et sexuelles - Lutter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stéréotypes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genre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y</a:t>
                      </a:r>
                      <a:r>
                        <a:rPr lang="fr-FR" sz="1000" spc="-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compris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l'orientation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Lutter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discriminations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genre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Prévenir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sexiste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sexuel.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9872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ADAM-NORMAND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Marie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CLEMI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9107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3587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1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16/11/2022</a:t>
                      </a:r>
                      <a:r>
                        <a:rPr lang="fr-FR" sz="11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9h</a:t>
                      </a:r>
                      <a:r>
                        <a:rPr lang="fr-FR" sz="11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10h30</a:t>
                      </a:r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82781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Stéréotypes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Femmes/Hommes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7739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4450233-B313-42BC-BBDE-A429E5D35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69180"/>
              </p:ext>
            </p:extLst>
          </p:nvPr>
        </p:nvGraphicFramePr>
        <p:xfrm>
          <a:off x="234933" y="1655910"/>
          <a:ext cx="11515521" cy="72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3757">
                  <a:extLst>
                    <a:ext uri="{9D8B030D-6E8A-4147-A177-3AD203B41FA5}">
                      <a16:colId xmlns:a16="http://schemas.microsoft.com/office/drawing/2014/main" val="132426402"/>
                    </a:ext>
                  </a:extLst>
                </a:gridCol>
                <a:gridCol w="6961764">
                  <a:extLst>
                    <a:ext uri="{9D8B030D-6E8A-4147-A177-3AD203B41FA5}">
                      <a16:colId xmlns:a16="http://schemas.microsoft.com/office/drawing/2014/main" val="530754440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9588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Qu'est-ce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qu'un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stéréotype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?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quoi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stéréotypes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impactent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société/notre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?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Comment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repérer les stéréotypes dans les médias ? Comment déconstruire les stéréotypes par la production médiatique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concours Zéro Cliché.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303951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686529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69035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6841D5-8A74-440C-96E2-146D5AEC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429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4E14865-E5C3-4B90-9ABA-1BC23AE80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36238"/>
              </p:ext>
            </p:extLst>
          </p:nvPr>
        </p:nvGraphicFramePr>
        <p:xfrm>
          <a:off x="234932" y="2437605"/>
          <a:ext cx="11515522" cy="13108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93615">
                  <a:extLst>
                    <a:ext uri="{9D8B030D-6E8A-4147-A177-3AD203B41FA5}">
                      <a16:colId xmlns:a16="http://schemas.microsoft.com/office/drawing/2014/main" val="1190831453"/>
                    </a:ext>
                  </a:extLst>
                </a:gridCol>
                <a:gridCol w="5821907">
                  <a:extLst>
                    <a:ext uri="{9D8B030D-6E8A-4147-A177-3AD203B41FA5}">
                      <a16:colId xmlns:a16="http://schemas.microsoft.com/office/drawing/2014/main" val="1819247607"/>
                    </a:ext>
                  </a:extLst>
                </a:gridCol>
              </a:tblGrid>
              <a:tr h="167658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ih03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école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inclusive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BEP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7764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99398"/>
                  </a:ext>
                </a:extLst>
              </a:tr>
              <a:tr h="243219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’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approprier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plateforme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ecole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inclusive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élèves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 éducatifs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particuliers.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427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Canope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BFC,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Laure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Luchez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22335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AESH,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2826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18040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école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inclusive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éducatifs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particuliers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5934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84D077AD-4698-42CF-AAA3-8C8CEE5A8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04113"/>
              </p:ext>
            </p:extLst>
          </p:nvPr>
        </p:nvGraphicFramePr>
        <p:xfrm>
          <a:off x="234931" y="3755452"/>
          <a:ext cx="11515521" cy="5769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3757">
                  <a:extLst>
                    <a:ext uri="{9D8B030D-6E8A-4147-A177-3AD203B41FA5}">
                      <a16:colId xmlns:a16="http://schemas.microsoft.com/office/drawing/2014/main" val="3872659879"/>
                    </a:ext>
                  </a:extLst>
                </a:gridCol>
                <a:gridCol w="6961764">
                  <a:extLst>
                    <a:ext uri="{9D8B030D-6E8A-4147-A177-3AD203B41FA5}">
                      <a16:colId xmlns:a16="http://schemas.microsoft.com/office/drawing/2014/main" val="128674890"/>
                    </a:ext>
                  </a:extLst>
                </a:gridCol>
              </a:tblGrid>
              <a:tr h="216903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Découverte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plateforme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inclusive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fiches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cartes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interactives,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audiovisuelles.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specifiques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eleves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210449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synchrone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113398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21598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0DA5273-015D-4B38-ABBA-4D578484D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89364"/>
              </p:ext>
            </p:extLst>
          </p:nvPr>
        </p:nvGraphicFramePr>
        <p:xfrm>
          <a:off x="234931" y="4416287"/>
          <a:ext cx="11515518" cy="14816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93613">
                  <a:extLst>
                    <a:ext uri="{9D8B030D-6E8A-4147-A177-3AD203B41FA5}">
                      <a16:colId xmlns:a16="http://schemas.microsoft.com/office/drawing/2014/main" val="2998226728"/>
                    </a:ext>
                  </a:extLst>
                </a:gridCol>
                <a:gridCol w="64146">
                  <a:extLst>
                    <a:ext uri="{9D8B030D-6E8A-4147-A177-3AD203B41FA5}">
                      <a16:colId xmlns:a16="http://schemas.microsoft.com/office/drawing/2014/main" val="437081216"/>
                    </a:ext>
                  </a:extLst>
                </a:gridCol>
                <a:gridCol w="5757759">
                  <a:extLst>
                    <a:ext uri="{9D8B030D-6E8A-4147-A177-3AD203B41FA5}">
                      <a16:colId xmlns:a16="http://schemas.microsoft.com/office/drawing/2014/main" val="1002668497"/>
                    </a:ext>
                  </a:extLst>
                </a:gridCol>
              </a:tblGrid>
              <a:tr h="221615">
                <a:tc gridSpan="3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ii01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liaison inter degré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SEGPA</a:t>
                      </a:r>
                      <a:r>
                        <a:rPr lang="fr-FR" sz="1100" b="1" spc="-3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7883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5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855114"/>
                  </a:ext>
                </a:extLst>
              </a:tr>
              <a:tr h="360000">
                <a:tc gridSpan="3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Poursuivre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engagé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Jura,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Saône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territoire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Belfort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afin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faciliter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l'insertion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réussite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issus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SEGPA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4737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VANAUTRYVE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IEN-ET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634073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exerçant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SEGPA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2152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réservée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exerçant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SEGPA.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 à définir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17544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La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liaison</a:t>
                      </a:r>
                      <a:r>
                        <a:rPr lang="fr-FR" sz="1100" b="1" spc="3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SEGPA</a:t>
                      </a:r>
                      <a:r>
                        <a:rPr lang="fr-FR" sz="1100" b="1" spc="-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4565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744E3B8-D1AF-4DBA-ACC0-132D0A17F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00343"/>
              </p:ext>
            </p:extLst>
          </p:nvPr>
        </p:nvGraphicFramePr>
        <p:xfrm>
          <a:off x="234932" y="5897902"/>
          <a:ext cx="11515517" cy="72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53755">
                  <a:extLst>
                    <a:ext uri="{9D8B030D-6E8A-4147-A177-3AD203B41FA5}">
                      <a16:colId xmlns:a16="http://schemas.microsoft.com/office/drawing/2014/main" val="3604679122"/>
                    </a:ext>
                  </a:extLst>
                </a:gridCol>
                <a:gridCol w="6961762">
                  <a:extLst>
                    <a:ext uri="{9D8B030D-6E8A-4147-A177-3AD203B41FA5}">
                      <a16:colId xmlns:a16="http://schemas.microsoft.com/office/drawing/2014/main" val="3063922493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Point d'étape de la fiche de liaison SEGPA CAP ; - Mutualisation des pratiques et outils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 en vue d'améliorer l'accueil et l'accompagnement des élèves issus de SEGPA en CAP ; -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Production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 communes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8319578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EG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76068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042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1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pentagone 4">
            <a:extLst>
              <a:ext uri="{FF2B5EF4-FFF2-40B4-BE49-F238E27FC236}">
                <a16:creationId xmlns:a16="http://schemas.microsoft.com/office/drawing/2014/main" id="{A2348B57-1E03-4C22-B914-49B5AD395A0C}"/>
              </a:ext>
            </a:extLst>
          </p:cNvPr>
          <p:cNvSpPr/>
          <p:nvPr/>
        </p:nvSpPr>
        <p:spPr>
          <a:xfrm rot="5400000">
            <a:off x="3758269" y="-1224792"/>
            <a:ext cx="4882393" cy="964734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DISPOSITIFS ACADÉMIQUES</a:t>
            </a:r>
          </a:p>
        </p:txBody>
      </p:sp>
    </p:spTree>
    <p:extLst>
      <p:ext uri="{BB962C8B-B14F-4D97-AF65-F5344CB8AC3E}">
        <p14:creationId xmlns:p14="http://schemas.microsoft.com/office/powerpoint/2010/main" val="191999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95A35F9-0C7A-4C11-A91D-6FCEA3A94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60720"/>
              </p:ext>
            </p:extLst>
          </p:nvPr>
        </p:nvGraphicFramePr>
        <p:xfrm>
          <a:off x="492808" y="245030"/>
          <a:ext cx="11206387" cy="1551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0770">
                  <a:extLst>
                    <a:ext uri="{9D8B030D-6E8A-4147-A177-3AD203B41FA5}">
                      <a16:colId xmlns:a16="http://schemas.microsoft.com/office/drawing/2014/main" val="4046124256"/>
                    </a:ext>
                  </a:extLst>
                </a:gridCol>
                <a:gridCol w="5665617">
                  <a:extLst>
                    <a:ext uri="{9D8B030D-6E8A-4147-A177-3AD203B41FA5}">
                      <a16:colId xmlns:a16="http://schemas.microsoft.com/office/drawing/2014/main" val="2772420424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ad01 -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Aide à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 prise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100" b="1" spc="-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ASH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162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29733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nommés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0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recteur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58071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exerçant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spécialisé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(C1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C4)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9636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spécialisé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(ULIS,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IME,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ITEP,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IEM,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hôpital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jour,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SEGPA,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EREA).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94258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6146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Aide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 prise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 ASH (académique)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82719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18B3E01-ADFD-439C-A5FA-98CA49DE7C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383659"/>
              </p:ext>
            </p:extLst>
          </p:nvPr>
        </p:nvGraphicFramePr>
        <p:xfrm>
          <a:off x="492803" y="1824857"/>
          <a:ext cx="11206388" cy="72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1512">
                  <a:extLst>
                    <a:ext uri="{9D8B030D-6E8A-4147-A177-3AD203B41FA5}">
                      <a16:colId xmlns:a16="http://schemas.microsoft.com/office/drawing/2014/main" val="536014181"/>
                    </a:ext>
                  </a:extLst>
                </a:gridCol>
                <a:gridCol w="6774876">
                  <a:extLst>
                    <a:ext uri="{9D8B030D-6E8A-4147-A177-3AD203B41FA5}">
                      <a16:colId xmlns:a16="http://schemas.microsoft.com/office/drawing/2014/main" val="3352702047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théoriques.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d’expériences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d’outils.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3155386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56496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7735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Aide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100" b="1" spc="-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(départemental)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871222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BD43F73-FC21-4CC3-9B0D-F330E1FCD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766746"/>
              </p:ext>
            </p:extLst>
          </p:nvPr>
        </p:nvGraphicFramePr>
        <p:xfrm>
          <a:off x="492804" y="2601948"/>
          <a:ext cx="11206387" cy="72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1512">
                  <a:extLst>
                    <a:ext uri="{9D8B030D-6E8A-4147-A177-3AD203B41FA5}">
                      <a16:colId xmlns:a16="http://schemas.microsoft.com/office/drawing/2014/main" val="4170941912"/>
                    </a:ext>
                  </a:extLst>
                </a:gridCol>
                <a:gridCol w="6774875">
                  <a:extLst>
                    <a:ext uri="{9D8B030D-6E8A-4147-A177-3AD203B41FA5}">
                      <a16:colId xmlns:a16="http://schemas.microsoft.com/office/drawing/2014/main" val="2447904882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Connaître les spécificités du public accueilli et identifier des réponses possibles. Comprendre le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fonctionnement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correspondant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d'affectation.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Identification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réponses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 possibles.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Dispositifs de scolarisation et connaissances spécifiques. Accessibilité pédagogique.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112229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8448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96642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C5E344CB-DD56-4D1F-98BF-8D1674732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890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0A32658-A375-41DC-9C61-399382C07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37671"/>
              </p:ext>
            </p:extLst>
          </p:nvPr>
        </p:nvGraphicFramePr>
        <p:xfrm>
          <a:off x="492804" y="3475055"/>
          <a:ext cx="11206387" cy="17462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0770">
                  <a:extLst>
                    <a:ext uri="{9D8B030D-6E8A-4147-A177-3AD203B41FA5}">
                      <a16:colId xmlns:a16="http://schemas.microsoft.com/office/drawing/2014/main" val="859483448"/>
                    </a:ext>
                  </a:extLst>
                </a:gridCol>
                <a:gridCol w="5665617">
                  <a:extLst>
                    <a:ext uri="{9D8B030D-6E8A-4147-A177-3AD203B41FA5}">
                      <a16:colId xmlns:a16="http://schemas.microsoft.com/office/drawing/2014/main" val="3201572766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T1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943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22D0392001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74564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néo-titulaires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continuum</a:t>
                      </a:r>
                      <a:r>
                        <a:rPr lang="fr-FR" sz="1000" spc="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08288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5134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néo-titulaires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9145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8890" marR="692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néo-titulaires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mouvement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intra-départemental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 la rentrée scolaire 2022/2023. Actions de formation déclinées dans chacun des départements composant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 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continue mise en œuvre en concertation avec l'INSPE de Franche-Comté. Organisation en groupes.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35101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36792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169205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17999B9-4973-4105-8F73-D08C97F6F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94604"/>
              </p:ext>
            </p:extLst>
          </p:nvPr>
        </p:nvGraphicFramePr>
        <p:xfrm>
          <a:off x="492803" y="5263217"/>
          <a:ext cx="11206388" cy="9834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1512">
                  <a:extLst>
                    <a:ext uri="{9D8B030D-6E8A-4147-A177-3AD203B41FA5}">
                      <a16:colId xmlns:a16="http://schemas.microsoft.com/office/drawing/2014/main" val="389162592"/>
                    </a:ext>
                  </a:extLst>
                </a:gridCol>
                <a:gridCol w="6774876">
                  <a:extLst>
                    <a:ext uri="{9D8B030D-6E8A-4147-A177-3AD203B41FA5}">
                      <a16:colId xmlns:a16="http://schemas.microsoft.com/office/drawing/2014/main" val="3094205364"/>
                    </a:ext>
                  </a:extLst>
                </a:gridCol>
              </a:tblGrid>
              <a:tr h="440146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Compléments de formation disciplinaire.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Maîtrise des principaux éléments permettant les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acquisitions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primaire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(mathématiques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résolution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problèmes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calcul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écrire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construction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 permettant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devenir un lecteur autonome, mise en </a:t>
                      </a:r>
                      <a:r>
                        <a:rPr lang="fr-FR" sz="1000" spc="-5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oeuvre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d'activités relatives à la maîtrise du langage et de la lecture) : Mise en </a:t>
                      </a:r>
                      <a:r>
                        <a:rPr lang="fr-FR" sz="1000" spc="-5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oeuvre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de séances pédagogiques, analyse de pratiques.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2783020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est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conduit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chacun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selon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 même format et selon des thématiques identiques, visant à l'acquisition des fondamentaux en maths 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3326855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97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20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4DCEC1F-62F9-4126-93C7-001D43995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09280"/>
              </p:ext>
            </p:extLst>
          </p:nvPr>
        </p:nvGraphicFramePr>
        <p:xfrm>
          <a:off x="294767" y="329744"/>
          <a:ext cx="11395880" cy="18277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4461">
                  <a:extLst>
                    <a:ext uri="{9D8B030D-6E8A-4147-A177-3AD203B41FA5}">
                      <a16:colId xmlns:a16="http://schemas.microsoft.com/office/drawing/2014/main" val="1270601873"/>
                    </a:ext>
                  </a:extLst>
                </a:gridCol>
                <a:gridCol w="5761419">
                  <a:extLst>
                    <a:ext uri="{9D8B030D-6E8A-4147-A177-3AD203B41FA5}">
                      <a16:colId xmlns:a16="http://schemas.microsoft.com/office/drawing/2014/main" val="1551788388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ad03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4939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599097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néo-titulaires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2ème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continuum</a:t>
                      </a:r>
                      <a:r>
                        <a:rPr lang="fr-FR" sz="1000" spc="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0591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17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44268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néo-titulaires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deuxième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03000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Enseignants néo-titulaires deuxième année affectés dans le cadre du mouvement intra-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rentrée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2022/2023.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partenariat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DSDEN.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Cette formation vise l'acquisition des fondamentaux en maths et français. T1 et T2 travaillent sur ces mêmes thématiques.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07937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351831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73536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88DE847-48F1-49B2-B386-FABC79297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67816"/>
              </p:ext>
            </p:extLst>
          </p:nvPr>
        </p:nvGraphicFramePr>
        <p:xfrm>
          <a:off x="294766" y="2157484"/>
          <a:ext cx="11395881" cy="100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6446">
                  <a:extLst>
                    <a:ext uri="{9D8B030D-6E8A-4147-A177-3AD203B41FA5}">
                      <a16:colId xmlns:a16="http://schemas.microsoft.com/office/drawing/2014/main" val="30177220"/>
                    </a:ext>
                  </a:extLst>
                </a:gridCol>
                <a:gridCol w="6889435">
                  <a:extLst>
                    <a:ext uri="{9D8B030D-6E8A-4147-A177-3AD203B41FA5}">
                      <a16:colId xmlns:a16="http://schemas.microsoft.com/office/drawing/2014/main" val="3970261285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Maîtrise des principaux éléments permettant les acquisitions à l'école primaire (mathématiques :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résolution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problèmes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calcul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écrire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construction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permettant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devenir un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lecteur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autonome,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 d'activités relatives à la maîtrise du langage et de la lecture) . Analyse de pratiques. Compléments de formation disciplinaire.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0066240"/>
                  </a:ext>
                </a:extLst>
              </a:tr>
              <a:tr h="468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 : Formation adaptée dans chaque département, en fonction des besoins, et construite en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partenariat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DSDEN.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Toutefois,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essentiellement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l'acquisition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fondamentaux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mathématiques 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 (difficile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dégager les priorités nationales désormais très cloisonnées) et de façon transversale (EPS, musique, arts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pla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... contribuent aux apprentissages fondamentaux). T1 et T2 travaillent sur ces mêmes thématiques.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14746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08929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2718F2E-90B1-4A1D-932C-64FA74B29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319087"/>
              </p:ext>
            </p:extLst>
          </p:nvPr>
        </p:nvGraphicFramePr>
        <p:xfrm>
          <a:off x="294765" y="3342692"/>
          <a:ext cx="11395882" cy="17343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4462">
                  <a:extLst>
                    <a:ext uri="{9D8B030D-6E8A-4147-A177-3AD203B41FA5}">
                      <a16:colId xmlns:a16="http://schemas.microsoft.com/office/drawing/2014/main" val="3590118045"/>
                    </a:ext>
                  </a:extLst>
                </a:gridCol>
                <a:gridCol w="5761420">
                  <a:extLst>
                    <a:ext uri="{9D8B030D-6E8A-4147-A177-3AD203B41FA5}">
                      <a16:colId xmlns:a16="http://schemas.microsoft.com/office/drawing/2014/main" val="18912835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ad04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100" b="1" spc="1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100" b="1" spc="15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R2022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20148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50724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exigibles</a:t>
                      </a:r>
                      <a:r>
                        <a:rPr lang="fr-FR" sz="1000" spc="2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assurer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l'ensembles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référentiel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fonctions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 classes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8454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EAFC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A-DASEN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13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55674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liste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d'aptitude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2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(mouvement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6556"/>
                  </a:ext>
                </a:extLst>
              </a:tr>
              <a:tr h="342725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Être inscrit sur la liste d'aptitude aux fonctions de directeur d'école à deux classes et plus et avoir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obtenu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titre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mouvement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(phase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principale)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institutionnelle.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semaines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filés qui complètent la formation commencée en juin 2022.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32594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15/09,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16/09,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10/11,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5/12,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6/12,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8/12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9/12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23493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ad04-01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départemental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1687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27AA300-654C-4534-83EC-968537457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19118"/>
              </p:ext>
            </p:extLst>
          </p:nvPr>
        </p:nvGraphicFramePr>
        <p:xfrm>
          <a:off x="294765" y="5077057"/>
          <a:ext cx="11395882" cy="82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6446">
                  <a:extLst>
                    <a:ext uri="{9D8B030D-6E8A-4147-A177-3AD203B41FA5}">
                      <a16:colId xmlns:a16="http://schemas.microsoft.com/office/drawing/2014/main" val="422949510"/>
                    </a:ext>
                  </a:extLst>
                </a:gridCol>
                <a:gridCol w="6889436">
                  <a:extLst>
                    <a:ext uri="{9D8B030D-6E8A-4147-A177-3AD203B41FA5}">
                      <a16:colId xmlns:a16="http://schemas.microsoft.com/office/drawing/2014/main" val="125875710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Traitement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concrètes.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3537655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filé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43963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37110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ad04-02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3039246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FDB7D2E-2C3B-4A4C-83CC-7B111D9D6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012102"/>
              </p:ext>
            </p:extLst>
          </p:nvPr>
        </p:nvGraphicFramePr>
        <p:xfrm>
          <a:off x="294765" y="5905057"/>
          <a:ext cx="11395882" cy="61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6446">
                  <a:extLst>
                    <a:ext uri="{9D8B030D-6E8A-4147-A177-3AD203B41FA5}">
                      <a16:colId xmlns:a16="http://schemas.microsoft.com/office/drawing/2014/main" val="1939319191"/>
                    </a:ext>
                  </a:extLst>
                </a:gridCol>
                <a:gridCol w="6889436">
                  <a:extLst>
                    <a:ext uri="{9D8B030D-6E8A-4147-A177-3AD203B41FA5}">
                      <a16:colId xmlns:a16="http://schemas.microsoft.com/office/drawing/2014/main" val="3614767595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Traitement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concrètes.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820337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filés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08551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7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1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E61D6A3-CC50-405C-B21F-A673EB782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79444"/>
              </p:ext>
            </p:extLst>
          </p:nvPr>
        </p:nvGraphicFramePr>
        <p:xfrm>
          <a:off x="354587" y="271384"/>
          <a:ext cx="11404425" cy="1731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8686">
                  <a:extLst>
                    <a:ext uri="{9D8B030D-6E8A-4147-A177-3AD203B41FA5}">
                      <a16:colId xmlns:a16="http://schemas.microsoft.com/office/drawing/2014/main" val="1727535109"/>
                    </a:ext>
                  </a:extLst>
                </a:gridCol>
                <a:gridCol w="5765739">
                  <a:extLst>
                    <a:ext uri="{9D8B030D-6E8A-4147-A177-3AD203B41FA5}">
                      <a16:colId xmlns:a16="http://schemas.microsoft.com/office/drawing/2014/main" val="370518034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ad05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R2023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0385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87997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exigibles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assurer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l'ensembles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référentiel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fonctions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 classes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506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EAFC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A-DASEN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99262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liste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d'aptitude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(mouvement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88635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liste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d'aptitude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affectés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(mouvement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2023)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institutionnelle. Formation N-1 à l'issue du mouvement. 3 semaines. 2 modules : 1 module aca + 1 module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39270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01/06/2023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21198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Ad05-01 Module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départemental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26640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A7C95F7-115E-49E9-A640-65217ABBF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88279"/>
              </p:ext>
            </p:extLst>
          </p:nvPr>
        </p:nvGraphicFramePr>
        <p:xfrm>
          <a:off x="354585" y="2003094"/>
          <a:ext cx="11404425" cy="79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9824">
                  <a:extLst>
                    <a:ext uri="{9D8B030D-6E8A-4147-A177-3AD203B41FA5}">
                      <a16:colId xmlns:a16="http://schemas.microsoft.com/office/drawing/2014/main" val="192135337"/>
                    </a:ext>
                  </a:extLst>
                </a:gridCol>
                <a:gridCol w="6894601">
                  <a:extLst>
                    <a:ext uri="{9D8B030D-6E8A-4147-A177-3AD203B41FA5}">
                      <a16:colId xmlns:a16="http://schemas.microsoft.com/office/drawing/2014/main" val="386265354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annexes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912258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023555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11430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Ad05-02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4730401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2C859A2-A5D1-4154-9E90-750B4B3B5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06064"/>
              </p:ext>
            </p:extLst>
          </p:nvPr>
        </p:nvGraphicFramePr>
        <p:xfrm>
          <a:off x="354584" y="2802800"/>
          <a:ext cx="11404425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9824">
                  <a:extLst>
                    <a:ext uri="{9D8B030D-6E8A-4147-A177-3AD203B41FA5}">
                      <a16:colId xmlns:a16="http://schemas.microsoft.com/office/drawing/2014/main" val="751418549"/>
                    </a:ext>
                  </a:extLst>
                </a:gridCol>
                <a:gridCol w="6894601">
                  <a:extLst>
                    <a:ext uri="{9D8B030D-6E8A-4147-A177-3AD203B41FA5}">
                      <a16:colId xmlns:a16="http://schemas.microsoft.com/office/drawing/2014/main" val="3900515532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annexes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31687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172081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0778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322D866-B0C7-47DA-943F-44F991AE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6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9FD1865-53F7-442A-91EC-9CDFC35E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3667"/>
              </p:ext>
            </p:extLst>
          </p:nvPr>
        </p:nvGraphicFramePr>
        <p:xfrm>
          <a:off x="354583" y="3428860"/>
          <a:ext cx="11404425" cy="18043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8686">
                  <a:extLst>
                    <a:ext uri="{9D8B030D-6E8A-4147-A177-3AD203B41FA5}">
                      <a16:colId xmlns:a16="http://schemas.microsoft.com/office/drawing/2014/main" val="4200095308"/>
                    </a:ext>
                  </a:extLst>
                </a:gridCol>
                <a:gridCol w="5765739">
                  <a:extLst>
                    <a:ext uri="{9D8B030D-6E8A-4147-A177-3AD203B41FA5}">
                      <a16:colId xmlns:a16="http://schemas.microsoft.com/office/drawing/2014/main" val="104472369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ad06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TSA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1979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6421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TSA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8524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Julien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Roche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85390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AESH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TSA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84533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TSA.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binôme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AESH/enseignant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bénéficie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aide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humaine. Comprendre le fonctionnement des élèves avec autisme. Appréhender les répercutions sur les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apprentissages.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Réfléchir à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d'adaptation spécifiques.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19521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lundi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17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octobre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05181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Fonctionnement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répercutions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425652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D298DD9-E8FE-4DB7-BA8F-7301C548A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44583"/>
              </p:ext>
            </p:extLst>
          </p:nvPr>
        </p:nvGraphicFramePr>
        <p:xfrm>
          <a:off x="354582" y="5233205"/>
          <a:ext cx="11404425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9824">
                  <a:extLst>
                    <a:ext uri="{9D8B030D-6E8A-4147-A177-3AD203B41FA5}">
                      <a16:colId xmlns:a16="http://schemas.microsoft.com/office/drawing/2014/main" val="3432731822"/>
                    </a:ext>
                  </a:extLst>
                </a:gridCol>
                <a:gridCol w="6894601">
                  <a:extLst>
                    <a:ext uri="{9D8B030D-6E8A-4147-A177-3AD203B41FA5}">
                      <a16:colId xmlns:a16="http://schemas.microsoft.com/office/drawing/2014/main" val="403811678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croisée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l'enseignant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l'AESH.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1247222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245196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79780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œuvre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1153643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971A2F0-837F-426C-A8C2-88E871D27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82207"/>
              </p:ext>
            </p:extLst>
          </p:nvPr>
        </p:nvGraphicFramePr>
        <p:xfrm>
          <a:off x="354582" y="6043324"/>
          <a:ext cx="11404425" cy="61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9824">
                  <a:extLst>
                    <a:ext uri="{9D8B030D-6E8A-4147-A177-3AD203B41FA5}">
                      <a16:colId xmlns:a16="http://schemas.microsoft.com/office/drawing/2014/main" val="3706661469"/>
                    </a:ext>
                  </a:extLst>
                </a:gridCol>
                <a:gridCol w="6894601">
                  <a:extLst>
                    <a:ext uri="{9D8B030D-6E8A-4147-A177-3AD203B41FA5}">
                      <a16:colId xmlns:a16="http://schemas.microsoft.com/office/drawing/2014/main" val="80976759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croisée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rôle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l'enseignant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celui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l'AESH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l'accompagnement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 avec TSA.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686657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240923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852020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087B58ED-C71E-4174-BE02-36B3E3EC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76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9A9403C-1082-4A74-9ED7-3C00AB419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25592"/>
              </p:ext>
            </p:extLst>
          </p:nvPr>
        </p:nvGraphicFramePr>
        <p:xfrm>
          <a:off x="363133" y="255085"/>
          <a:ext cx="11310422" cy="1731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2208">
                  <a:extLst>
                    <a:ext uri="{9D8B030D-6E8A-4147-A177-3AD203B41FA5}">
                      <a16:colId xmlns:a16="http://schemas.microsoft.com/office/drawing/2014/main" val="172501986"/>
                    </a:ext>
                  </a:extLst>
                </a:gridCol>
                <a:gridCol w="5718214">
                  <a:extLst>
                    <a:ext uri="{9D8B030D-6E8A-4147-A177-3AD203B41FA5}">
                      <a16:colId xmlns:a16="http://schemas.microsoft.com/office/drawing/2014/main" val="2167835002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ad07-Scolariser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auditifs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145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22D0392006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81130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l'accueil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ordinaire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enfants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handicap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troubles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fonctions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auditives.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024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4035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auditifs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AESH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25978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regroupement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75312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octobre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80791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auditifs.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51369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5D52D5F-BA9B-4440-BD79-28C2E1849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26153"/>
              </p:ext>
            </p:extLst>
          </p:nvPr>
        </p:nvGraphicFramePr>
        <p:xfrm>
          <a:off x="363133" y="2004794"/>
          <a:ext cx="11310422" cy="684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2651">
                  <a:extLst>
                    <a:ext uri="{9D8B030D-6E8A-4147-A177-3AD203B41FA5}">
                      <a16:colId xmlns:a16="http://schemas.microsoft.com/office/drawing/2014/main" val="2781563709"/>
                    </a:ext>
                  </a:extLst>
                </a:gridCol>
                <a:gridCol w="6837771">
                  <a:extLst>
                    <a:ext uri="{9D8B030D-6E8A-4147-A177-3AD203B41FA5}">
                      <a16:colId xmlns:a16="http://schemas.microsoft.com/office/drawing/2014/main" val="3995249567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Eclairage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surdité.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répercussions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pistes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d'adaptations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22300095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CEEDA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(orthophoniste,</a:t>
                      </a:r>
                      <a:r>
                        <a:rPr lang="fr-FR" sz="1000" spc="-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psychologue…)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spécialisés.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636306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CEEDA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53527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82CF5863-C097-40D3-B0C2-535ACD23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DCEFF85C-A4D4-4C5D-A312-A64926248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31699"/>
              </p:ext>
            </p:extLst>
          </p:nvPr>
        </p:nvGraphicFramePr>
        <p:xfrm>
          <a:off x="363133" y="3048132"/>
          <a:ext cx="11310422" cy="19307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2208">
                  <a:extLst>
                    <a:ext uri="{9D8B030D-6E8A-4147-A177-3AD203B41FA5}">
                      <a16:colId xmlns:a16="http://schemas.microsoft.com/office/drawing/2014/main" val="3063481645"/>
                    </a:ext>
                  </a:extLst>
                </a:gridCol>
                <a:gridCol w="5718214">
                  <a:extLst>
                    <a:ext uri="{9D8B030D-6E8A-4147-A177-3AD203B41FA5}">
                      <a16:colId xmlns:a16="http://schemas.microsoft.com/office/drawing/2014/main" val="1151350666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ad08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 Accompagner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 polyhandicapés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95064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5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22D0392007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692060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Acquérir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polyhandicapés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l'impact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apprentissages.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151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Haute-Saône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6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581026"/>
                  </a:ext>
                </a:extLst>
              </a:tr>
              <a:tr h="230505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scolarisant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polyhandicapés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30228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dérouleront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sein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établissement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médico-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social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(26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27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janvier 2023).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41121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27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janvier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529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Accompagner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 polyhandicapés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062717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DC716D5-2345-4830-BEB4-4EB395DDA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5213"/>
              </p:ext>
            </p:extLst>
          </p:nvPr>
        </p:nvGraphicFramePr>
        <p:xfrm>
          <a:off x="363133" y="4978832"/>
          <a:ext cx="11310422" cy="6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2651">
                  <a:extLst>
                    <a:ext uri="{9D8B030D-6E8A-4147-A177-3AD203B41FA5}">
                      <a16:colId xmlns:a16="http://schemas.microsoft.com/office/drawing/2014/main" val="848126272"/>
                    </a:ext>
                  </a:extLst>
                </a:gridCol>
                <a:gridCol w="6837771">
                  <a:extLst>
                    <a:ext uri="{9D8B030D-6E8A-4147-A177-3AD203B41FA5}">
                      <a16:colId xmlns:a16="http://schemas.microsoft.com/office/drawing/2014/main" val="645146797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différentes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polyhandicap.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Impact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apprentissages.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Adaptations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095111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médico-social,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sanitaire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647944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Pôle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enfance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Héricourt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337781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2E3F64E7-A27F-4AD3-A247-7195F999A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67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9A5B8E9-1D3C-41F6-8690-14B2EF036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76604"/>
              </p:ext>
            </p:extLst>
          </p:nvPr>
        </p:nvGraphicFramePr>
        <p:xfrm>
          <a:off x="422954" y="403464"/>
          <a:ext cx="10942952" cy="19812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0520">
                  <a:extLst>
                    <a:ext uri="{9D8B030D-6E8A-4147-A177-3AD203B41FA5}">
                      <a16:colId xmlns:a16="http://schemas.microsoft.com/office/drawing/2014/main" val="260030547"/>
                    </a:ext>
                  </a:extLst>
                </a:gridCol>
                <a:gridCol w="5532432">
                  <a:extLst>
                    <a:ext uri="{9D8B030D-6E8A-4147-A177-3AD203B41FA5}">
                      <a16:colId xmlns:a16="http://schemas.microsoft.com/office/drawing/2014/main" val="1699141473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ad09-Scolariser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visuels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9661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22D0392008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95559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Accueillir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visuels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mieux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rendre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accessibles les apprentissages.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93202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A-SH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06147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cycles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04516"/>
                  </a:ext>
                </a:extLst>
              </a:tr>
              <a:tr h="331470">
                <a:tc gridSpan="2">
                  <a:txBody>
                    <a:bodyPr/>
                    <a:lstStyle/>
                    <a:p>
                      <a:pPr marL="43815">
                        <a:lnSpc>
                          <a:spcPts val="114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visuels.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Condition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participation 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visuels.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ouverte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AESH.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646366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Début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octobre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/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éviter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lundi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mois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775924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Scolariser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visuels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9211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8EED729F-DF05-4567-9153-85729EA05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5314"/>
              </p:ext>
            </p:extLst>
          </p:nvPr>
        </p:nvGraphicFramePr>
        <p:xfrm>
          <a:off x="422954" y="2419667"/>
          <a:ext cx="10942952" cy="8743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7337">
                  <a:extLst>
                    <a:ext uri="{9D8B030D-6E8A-4147-A177-3AD203B41FA5}">
                      <a16:colId xmlns:a16="http://schemas.microsoft.com/office/drawing/2014/main" val="1019333314"/>
                    </a:ext>
                  </a:extLst>
                </a:gridCol>
                <a:gridCol w="6615615">
                  <a:extLst>
                    <a:ext uri="{9D8B030D-6E8A-4147-A177-3AD203B41FA5}">
                      <a16:colId xmlns:a16="http://schemas.microsoft.com/office/drawing/2014/main" val="2192350929"/>
                    </a:ext>
                  </a:extLst>
                </a:gridCol>
              </a:tblGrid>
              <a:tr h="31559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Eléments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cadrage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CREESDEV,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échanges.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82903317"/>
                  </a:ext>
                </a:extLst>
              </a:tr>
              <a:tr h="32512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Permettre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d'AESH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troubles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visuels.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Proposer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troisième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période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?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659339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CREESDEV,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salins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Bregille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68144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741BF3F-D15D-43C8-BCD2-91091A5BE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563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31330AC-1928-41C1-84EE-BEB80C995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777510"/>
              </p:ext>
            </p:extLst>
          </p:nvPr>
        </p:nvGraphicFramePr>
        <p:xfrm>
          <a:off x="422952" y="3429000"/>
          <a:ext cx="10942952" cy="17006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0520">
                  <a:extLst>
                    <a:ext uri="{9D8B030D-6E8A-4147-A177-3AD203B41FA5}">
                      <a16:colId xmlns:a16="http://schemas.microsoft.com/office/drawing/2014/main" val="2574961614"/>
                    </a:ext>
                  </a:extLst>
                </a:gridCol>
                <a:gridCol w="5532432">
                  <a:extLst>
                    <a:ext uri="{9D8B030D-6E8A-4147-A177-3AD203B41FA5}">
                      <a16:colId xmlns:a16="http://schemas.microsoft.com/office/drawing/2014/main" val="4070308153"/>
                    </a:ext>
                  </a:extLst>
                </a:gridCol>
              </a:tblGrid>
              <a:tr h="2222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ad10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2022-2023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9167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5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22D0392009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374031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préparatoire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1528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73508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36048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02570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1881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2022-2023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96386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9C6B936-DFC4-4598-AF1B-FBF994BE3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61851"/>
              </p:ext>
            </p:extLst>
          </p:nvPr>
        </p:nvGraphicFramePr>
        <p:xfrm>
          <a:off x="422952" y="5129690"/>
          <a:ext cx="10942952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7337">
                  <a:extLst>
                    <a:ext uri="{9D8B030D-6E8A-4147-A177-3AD203B41FA5}">
                      <a16:colId xmlns:a16="http://schemas.microsoft.com/office/drawing/2014/main" val="4116609050"/>
                    </a:ext>
                  </a:extLst>
                </a:gridCol>
                <a:gridCol w="6615615">
                  <a:extLst>
                    <a:ext uri="{9D8B030D-6E8A-4147-A177-3AD203B41FA5}">
                      <a16:colId xmlns:a16="http://schemas.microsoft.com/office/drawing/2014/main" val="473298796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2429081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99927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300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selon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nécessité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08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Visites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 CAPPEI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75147194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2ECB309-AA97-4EC8-B4ED-64580D1C6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0256"/>
              </p:ext>
            </p:extLst>
          </p:nvPr>
        </p:nvGraphicFramePr>
        <p:xfrm>
          <a:off x="422952" y="5885690"/>
          <a:ext cx="10942951" cy="6290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7337">
                  <a:extLst>
                    <a:ext uri="{9D8B030D-6E8A-4147-A177-3AD203B41FA5}">
                      <a16:colId xmlns:a16="http://schemas.microsoft.com/office/drawing/2014/main" val="560955600"/>
                    </a:ext>
                  </a:extLst>
                </a:gridCol>
                <a:gridCol w="6615614">
                  <a:extLst>
                    <a:ext uri="{9D8B030D-6E8A-4147-A177-3AD203B41FA5}">
                      <a16:colId xmlns:a16="http://schemas.microsoft.com/office/drawing/2014/main" val="3266051768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Visites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établissement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spécialisé.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169075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444136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770035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B3A3B489-7AC2-45C7-87BF-02F989BDE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8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9752" tIns="825240" rIns="507840" bIns="7109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8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BB491B5-7750-4DC5-AAC3-7A6EC3CFD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1894"/>
              </p:ext>
            </p:extLst>
          </p:nvPr>
        </p:nvGraphicFramePr>
        <p:xfrm>
          <a:off x="337496" y="398859"/>
          <a:ext cx="11327512" cy="1791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00658">
                  <a:extLst>
                    <a:ext uri="{9D8B030D-6E8A-4147-A177-3AD203B41FA5}">
                      <a16:colId xmlns:a16="http://schemas.microsoft.com/office/drawing/2014/main" val="2935908044"/>
                    </a:ext>
                  </a:extLst>
                </a:gridCol>
                <a:gridCol w="5726854">
                  <a:extLst>
                    <a:ext uri="{9D8B030D-6E8A-4147-A177-3AD203B41FA5}">
                      <a16:colId xmlns:a16="http://schemas.microsoft.com/office/drawing/2014/main" val="1950169967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ad11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2022-2023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4552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03637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Aider les enseignants en formation à acquérir une meilleure maîtrise des compétences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communication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attendues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éducatifs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particuliers.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9406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recteur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39857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8517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titulaires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CAPASH.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40303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09647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2022-2023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70614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20DB6A7-5ABE-48E0-882E-16A25E72E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21494"/>
              </p:ext>
            </p:extLst>
          </p:nvPr>
        </p:nvGraphicFramePr>
        <p:xfrm>
          <a:off x="337496" y="2193969"/>
          <a:ext cx="11327512" cy="665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9410">
                  <a:extLst>
                    <a:ext uri="{9D8B030D-6E8A-4147-A177-3AD203B41FA5}">
                      <a16:colId xmlns:a16="http://schemas.microsoft.com/office/drawing/2014/main" val="2758710379"/>
                    </a:ext>
                  </a:extLst>
                </a:gridCol>
                <a:gridCol w="6848102">
                  <a:extLst>
                    <a:ext uri="{9D8B030D-6E8A-4147-A177-3AD203B41FA5}">
                      <a16:colId xmlns:a16="http://schemas.microsoft.com/office/drawing/2014/main" val="136709653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001164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248539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85384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5A0B13C-A19A-44D1-B5D6-2A54A940C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96738"/>
              </p:ext>
            </p:extLst>
          </p:nvPr>
        </p:nvGraphicFramePr>
        <p:xfrm>
          <a:off x="337496" y="3133090"/>
          <a:ext cx="11327512" cy="172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00658">
                  <a:extLst>
                    <a:ext uri="{9D8B030D-6E8A-4147-A177-3AD203B41FA5}">
                      <a16:colId xmlns:a16="http://schemas.microsoft.com/office/drawing/2014/main" val="3250046712"/>
                    </a:ext>
                  </a:extLst>
                </a:gridCol>
                <a:gridCol w="5726854">
                  <a:extLst>
                    <a:ext uri="{9D8B030D-6E8A-4147-A177-3AD203B41FA5}">
                      <a16:colId xmlns:a16="http://schemas.microsoft.com/office/drawing/2014/main" val="1172868224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ad12 -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2023-2024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80447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3064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préparatoire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022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recteur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01893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38595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2,5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stagiaires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(30TR)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1,5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stagiaires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uniquement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(15TR).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7990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juin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31441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2023-2024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331273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98FBED0-8C46-4300-9132-92D773A77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80345"/>
              </p:ext>
            </p:extLst>
          </p:nvPr>
        </p:nvGraphicFramePr>
        <p:xfrm>
          <a:off x="337496" y="4885778"/>
          <a:ext cx="11327512" cy="6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9410">
                  <a:extLst>
                    <a:ext uri="{9D8B030D-6E8A-4147-A177-3AD203B41FA5}">
                      <a16:colId xmlns:a16="http://schemas.microsoft.com/office/drawing/2014/main" val="1283739678"/>
                    </a:ext>
                  </a:extLst>
                </a:gridCol>
                <a:gridCol w="6848102">
                  <a:extLst>
                    <a:ext uri="{9D8B030D-6E8A-4147-A177-3AD203B41FA5}">
                      <a16:colId xmlns:a16="http://schemas.microsoft.com/office/drawing/2014/main" val="890230402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447119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43287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selon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nécessité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60086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67EB1E9-D148-46BA-AFBC-59F9E9A2B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6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9752" tIns="825240" rIns="507840" bIns="7109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06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BF270B2-7477-4D2F-A0F9-949924F8C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309831"/>
              </p:ext>
            </p:extLst>
          </p:nvPr>
        </p:nvGraphicFramePr>
        <p:xfrm>
          <a:off x="405862" y="314403"/>
          <a:ext cx="11259147" cy="17317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66856">
                  <a:extLst>
                    <a:ext uri="{9D8B030D-6E8A-4147-A177-3AD203B41FA5}">
                      <a16:colId xmlns:a16="http://schemas.microsoft.com/office/drawing/2014/main" val="2625959012"/>
                    </a:ext>
                  </a:extLst>
                </a:gridCol>
                <a:gridCol w="5692291">
                  <a:extLst>
                    <a:ext uri="{9D8B030D-6E8A-4147-A177-3AD203B41FA5}">
                      <a16:colId xmlns:a16="http://schemas.microsoft.com/office/drawing/2014/main" val="4135959422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ad13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CAPPEI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2023-2024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1031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94328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candidats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CAPPEI.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642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ASH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recteur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59183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93596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42689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3386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CAPPEI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2023-2024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07873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818DE4D-62E6-476B-AD63-1719FD150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88509"/>
              </p:ext>
            </p:extLst>
          </p:nvPr>
        </p:nvGraphicFramePr>
        <p:xfrm>
          <a:off x="405861" y="2046113"/>
          <a:ext cx="11259147" cy="6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2375">
                  <a:extLst>
                    <a:ext uri="{9D8B030D-6E8A-4147-A177-3AD203B41FA5}">
                      <a16:colId xmlns:a16="http://schemas.microsoft.com/office/drawing/2014/main" val="963021654"/>
                    </a:ext>
                  </a:extLst>
                </a:gridCol>
                <a:gridCol w="6806772">
                  <a:extLst>
                    <a:ext uri="{9D8B030D-6E8A-4147-A177-3AD203B41FA5}">
                      <a16:colId xmlns:a16="http://schemas.microsoft.com/office/drawing/2014/main" val="336429259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109449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57228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5076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DB007A5-1691-4D00-A48E-3B115F5C2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8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F472EE0-1CF8-4D1C-9B21-9404CDA1E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92268"/>
              </p:ext>
            </p:extLst>
          </p:nvPr>
        </p:nvGraphicFramePr>
        <p:xfrm>
          <a:off x="405860" y="3106890"/>
          <a:ext cx="11259147" cy="1734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66856">
                  <a:extLst>
                    <a:ext uri="{9D8B030D-6E8A-4147-A177-3AD203B41FA5}">
                      <a16:colId xmlns:a16="http://schemas.microsoft.com/office/drawing/2014/main" val="1930370706"/>
                    </a:ext>
                  </a:extLst>
                </a:gridCol>
                <a:gridCol w="5692291">
                  <a:extLst>
                    <a:ext uri="{9D8B030D-6E8A-4147-A177-3AD203B41FA5}">
                      <a16:colId xmlns:a16="http://schemas.microsoft.com/office/drawing/2014/main" val="3951601659"/>
                    </a:ext>
                  </a:extLst>
                </a:gridCol>
              </a:tblGrid>
              <a:tr h="22225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ad14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continue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d’école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367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54247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Actualiser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Améliorer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pilotage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fonctionnement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général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84269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52924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3803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2436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29787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continue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d’école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0012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A9FD1B2-9CC6-4FF7-89DD-B32543F74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33597"/>
              </p:ext>
            </p:extLst>
          </p:nvPr>
        </p:nvGraphicFramePr>
        <p:xfrm>
          <a:off x="405859" y="4841140"/>
          <a:ext cx="11259147" cy="79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2375">
                  <a:extLst>
                    <a:ext uri="{9D8B030D-6E8A-4147-A177-3AD203B41FA5}">
                      <a16:colId xmlns:a16="http://schemas.microsoft.com/office/drawing/2014/main" val="1413139569"/>
                    </a:ext>
                  </a:extLst>
                </a:gridCol>
                <a:gridCol w="6806772">
                  <a:extLst>
                    <a:ext uri="{9D8B030D-6E8A-4147-A177-3AD203B41FA5}">
                      <a16:colId xmlns:a16="http://schemas.microsoft.com/office/drawing/2014/main" val="2889514153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20510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Actualisation des connaissances liées aux missions des directeurs d'école notamment dans le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domaine juridique et dans le domaine du pilotage de l'école. Aide à l'appropriation d'outils, de démarches et 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procédures.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9801581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88659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8015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78D2232-DF0E-46A8-8F01-749404349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791" y="34294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34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18CC1900-1C8F-426C-9E12-AA804A949556}"/>
              </a:ext>
            </a:extLst>
          </p:cNvPr>
          <p:cNvSpPr/>
          <p:nvPr/>
        </p:nvSpPr>
        <p:spPr>
          <a:xfrm rot="5400000">
            <a:off x="10357996" y="1383452"/>
            <a:ext cx="300605" cy="68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F87DB347-9D40-4CDD-95F0-5756939D0552}"/>
              </a:ext>
            </a:extLst>
          </p:cNvPr>
          <p:cNvSpPr/>
          <p:nvPr/>
        </p:nvSpPr>
        <p:spPr>
          <a:xfrm rot="5400000">
            <a:off x="7716862" y="1388916"/>
            <a:ext cx="300605" cy="68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CB0C304B-A4E9-484A-9E58-AB61A838EBC0}"/>
              </a:ext>
            </a:extLst>
          </p:cNvPr>
          <p:cNvSpPr/>
          <p:nvPr/>
        </p:nvSpPr>
        <p:spPr>
          <a:xfrm rot="5400000">
            <a:off x="5072452" y="1388916"/>
            <a:ext cx="300605" cy="68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5B6B6BAB-B039-439F-A85E-8F133FDCFD49}"/>
              </a:ext>
            </a:extLst>
          </p:cNvPr>
          <p:cNvSpPr/>
          <p:nvPr/>
        </p:nvSpPr>
        <p:spPr>
          <a:xfrm rot="5400000">
            <a:off x="2431316" y="1388916"/>
            <a:ext cx="300605" cy="68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C334E-3B54-4F02-AE45-30AF4EE5120F}"/>
              </a:ext>
            </a:extLst>
          </p:cNvPr>
          <p:cNvSpPr/>
          <p:nvPr/>
        </p:nvSpPr>
        <p:spPr>
          <a:xfrm>
            <a:off x="226503" y="511728"/>
            <a:ext cx="830511" cy="5738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000" dirty="0"/>
              <a:t>SOMMAIRE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761B1A-AD3D-4595-863B-9B1E1690BE0F}"/>
              </a:ext>
            </a:extLst>
          </p:cNvPr>
          <p:cNvSpPr/>
          <p:nvPr/>
        </p:nvSpPr>
        <p:spPr>
          <a:xfrm>
            <a:off x="3998754" y="511728"/>
            <a:ext cx="2448000" cy="85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académiques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642C13-25DD-4AFA-B638-7ACE9CF7213B}"/>
              </a:ext>
            </a:extLst>
          </p:cNvPr>
          <p:cNvSpPr/>
          <p:nvPr/>
        </p:nvSpPr>
        <p:spPr>
          <a:xfrm>
            <a:off x="1357619" y="511728"/>
            <a:ext cx="2448000" cy="85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inter-degrés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084DC5-DB63-405B-A5F5-7D8DEBFBCCB5}"/>
              </a:ext>
            </a:extLst>
          </p:cNvPr>
          <p:cNvSpPr/>
          <p:nvPr/>
        </p:nvSpPr>
        <p:spPr>
          <a:xfrm>
            <a:off x="6639889" y="511728"/>
            <a:ext cx="2448000" cy="85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réseaux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9E4A6-579D-4556-AB83-D199DF1DF894}"/>
              </a:ext>
            </a:extLst>
          </p:cNvPr>
          <p:cNvSpPr/>
          <p:nvPr/>
        </p:nvSpPr>
        <p:spPr>
          <a:xfrm>
            <a:off x="9281024" y="511728"/>
            <a:ext cx="2448000" cy="855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Dispositifs départementaux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1C68C2-2316-47ED-BB3D-C5609FC84240}"/>
              </a:ext>
            </a:extLst>
          </p:cNvPr>
          <p:cNvSpPr/>
          <p:nvPr/>
        </p:nvSpPr>
        <p:spPr>
          <a:xfrm>
            <a:off x="1357619" y="1593908"/>
            <a:ext cx="2448000" cy="46558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ysClr val="windowText" lastClr="000000"/>
              </a:solidFill>
            </a:endParaRPr>
          </a:p>
        </p:txBody>
      </p:sp>
      <p:sp>
        <p:nvSpPr>
          <p:cNvPr id="12" name="Titre 5">
            <a:extLst>
              <a:ext uri="{FF2B5EF4-FFF2-40B4-BE49-F238E27FC236}">
                <a16:creationId xmlns:a16="http://schemas.microsoft.com/office/drawing/2014/main" id="{CB44434C-3E51-40B4-9A1E-D20B8B0387D1}"/>
              </a:ext>
            </a:extLst>
          </p:cNvPr>
          <p:cNvSpPr txBox="1">
            <a:spLocks/>
          </p:cNvSpPr>
          <p:nvPr/>
        </p:nvSpPr>
        <p:spPr>
          <a:xfrm>
            <a:off x="1430354" y="1799903"/>
            <a:ext cx="2302530" cy="183253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id01 - Animation du réseau UPEA 1</a:t>
            </a:r>
            <a:r>
              <a:rPr lang="fr-FR" sz="700" baseline="30000" dirty="0"/>
              <a:t>er</a:t>
            </a:r>
            <a:r>
              <a:rPr lang="fr-FR" sz="700" dirty="0"/>
              <a:t> et 2</a:t>
            </a:r>
            <a:r>
              <a:rPr lang="fr-FR" sz="700" baseline="30000" dirty="0"/>
              <a:t>nd</a:t>
            </a:r>
            <a:r>
              <a:rPr lang="fr-FR" sz="700" dirty="0"/>
              <a:t> degré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id02 - Cadrage Certification Complémentaire FLS - </a:t>
            </a:r>
          </a:p>
          <a:p>
            <a:r>
              <a:rPr lang="fr-FR" sz="700" dirty="0"/>
              <a:t>              Session 22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id03 - Préparation Certification Complémentaire FLS 2023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id04 - DELF Scolaire 2023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id05 - Renouvellement habilitation examinateur DELF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id06 - Formation des tuteurs service civique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id09 - Analyse de pratique en démarche CS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id10 - Climat scolaire et prévention du harcèlement</a:t>
            </a:r>
            <a:br>
              <a:rPr lang="fr-FR" sz="700" dirty="0"/>
            </a:br>
            <a:r>
              <a:rPr lang="fr-FR" sz="700" dirty="0">
                <a:sym typeface="Wingdings" panose="05000000000000000000" pitchFamily="2" charset="2"/>
              </a:rPr>
              <a:t> if01  - Formation des formateurs EANA EFIV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if02  - Soutenir la motivation et l’engagement scolaire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if03  - Micro violences et conflits dans la classe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if04  - PIX 1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if05  - PIX 2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ih02 - Faire vivre l’égalité – stéréotypes HF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ih03 - Cap école inclusive BEP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dirty="0">
                <a:sym typeface="Wingdings" panose="05000000000000000000" pitchFamily="2" charset="2"/>
              </a:rPr>
              <a:t> ii01  - Liaison id SEGPA CAP</a:t>
            </a:r>
            <a:endParaRPr lang="fr-FR" sz="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BD2A03-97FB-4CFB-958C-F1F08C890DE6}"/>
              </a:ext>
            </a:extLst>
          </p:cNvPr>
          <p:cNvSpPr/>
          <p:nvPr/>
        </p:nvSpPr>
        <p:spPr>
          <a:xfrm>
            <a:off x="3998754" y="1593908"/>
            <a:ext cx="2448000" cy="46558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22F9F3A-0EBC-45CF-9CF0-DD5AD381CF18}"/>
              </a:ext>
            </a:extLst>
          </p:cNvPr>
          <p:cNvSpPr txBox="1"/>
          <p:nvPr/>
        </p:nvSpPr>
        <p:spPr>
          <a:xfrm>
            <a:off x="4042703" y="1799903"/>
            <a:ext cx="225263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ad01 – Aide à la prise de fonction ASH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ad02 – Formation des enseignants T1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ad03 – Formation des enseignants T2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ad04 – Directeurs nouvellement affectés 2022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ad05 – Directeurs nouvellement affectés 2023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ad06 – TSA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ad07 – Accompagner enseignants : troubles auditifs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ad08 – Accompagner enseignants : élèves 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 </a:t>
            </a:r>
            <a:r>
              <a:rPr lang="fr-FR" sz="700" b="0" dirty="0">
                <a:sym typeface="Wingdings" panose="05000000000000000000" pitchFamily="2" charset="2"/>
              </a:rPr>
              <a:t>polyhandicapés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ad09 – Accompagner enseignants : troubles visuels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ad10 – CAPPEI 2022/2023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ad11 – CAPPEI 2022/2023 Tuteurs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ad12 – CAPPEI 2023/2024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ad13 – CAPPEI 2023/2024 Tuteurs</a:t>
            </a:r>
            <a:endParaRPr lang="fr-FR" sz="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A54CBD-BEBC-44BA-9AA1-EC2C183090A0}"/>
              </a:ext>
            </a:extLst>
          </p:cNvPr>
          <p:cNvSpPr/>
          <p:nvPr/>
        </p:nvSpPr>
        <p:spPr>
          <a:xfrm>
            <a:off x="6639889" y="1593908"/>
            <a:ext cx="2448000" cy="46558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50BC82F-BC1A-4632-B82D-DF7AA6CA906A}"/>
              </a:ext>
            </a:extLst>
          </p:cNvPr>
          <p:cNvSpPr txBox="1"/>
          <p:nvPr/>
        </p:nvSpPr>
        <p:spPr>
          <a:xfrm>
            <a:off x="4042703" y="3380763"/>
            <a:ext cx="233293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b="0" dirty="0">
                <a:sym typeface="Wingdings" panose="05000000000000000000" pitchFamily="2" charset="2"/>
              </a:rPr>
              <a:t> ad14 – Formation continue des directeurs d’école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ad15 – Réseau académique des UPE2A 1</a:t>
            </a:r>
            <a:r>
              <a:rPr lang="fr-FR" sz="700" b="0" baseline="30000" dirty="0">
                <a:sym typeface="Wingdings" panose="05000000000000000000" pitchFamily="2" charset="2"/>
              </a:rPr>
              <a:t>er</a:t>
            </a:r>
            <a:r>
              <a:rPr lang="fr-FR" sz="700" b="0" dirty="0">
                <a:sym typeface="Wingdings" panose="05000000000000000000" pitchFamily="2" charset="2"/>
              </a:rPr>
              <a:t> degré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ad16 – Groupe de travail académique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ad17 – Analyse en situation interculturelle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ad18 – Préparation à l’inscription sur LA DIR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ad19 – Professionnalisation des professeurs des écoles 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 </a:t>
            </a:r>
            <a:r>
              <a:rPr lang="fr-FR" sz="700" b="0" dirty="0">
                <a:sym typeface="Wingdings" panose="05000000000000000000" pitchFamily="2" charset="2"/>
              </a:rPr>
              <a:t>contractuels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ad20 – Groupe ressource phare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ad21 – Formation des évaluateur d’école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af01 – CAFIPEMF 2023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af03 – CAFIPEMF 2024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af04 – Formation académique du plan français et </a:t>
            </a:r>
          </a:p>
          <a:p>
            <a:r>
              <a:rPr lang="fr-FR" sz="700" dirty="0"/>
              <a:t>              </a:t>
            </a:r>
            <a:r>
              <a:rPr lang="fr-FR" sz="700" b="0" dirty="0"/>
              <a:t>mathématiques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af05 – Innovation péda, un levier de professionnalisation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ag01 – Cohérence académique Formation initiale et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</a:t>
            </a:r>
            <a:r>
              <a:rPr lang="fr-FR" sz="700" b="0" dirty="0">
                <a:sym typeface="Wingdings" panose="05000000000000000000" pitchFamily="2" charset="2"/>
              </a:rPr>
              <a:t>continue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ag02 – Cohérence académique de formation LV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ah01 – Préparation à la certification complémentaire en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 </a:t>
            </a:r>
            <a:r>
              <a:rPr lang="fr-FR" sz="700" b="0" dirty="0">
                <a:sym typeface="Wingdings" panose="05000000000000000000" pitchFamily="2" charset="2"/>
              </a:rPr>
              <a:t>allemand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ah02 – Journée nationale la main à la pâte</a:t>
            </a:r>
            <a:endParaRPr lang="fr-FR" sz="700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C707CD-D4AB-434C-8B60-8B4B825922DE}"/>
              </a:ext>
            </a:extLst>
          </p:cNvPr>
          <p:cNvSpPr txBox="1"/>
          <p:nvPr/>
        </p:nvSpPr>
        <p:spPr>
          <a:xfrm>
            <a:off x="6738457" y="1799903"/>
            <a:ext cx="232578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b="0" dirty="0">
                <a:sym typeface="Wingdings" panose="05000000000000000000" pitchFamily="2" charset="2"/>
              </a:rPr>
              <a:t> rd01 – Former et accompagner les personnels          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 </a:t>
            </a:r>
            <a:r>
              <a:rPr lang="fr-FR" sz="700" b="0" dirty="0">
                <a:sym typeface="Wingdings" panose="05000000000000000000" pitchFamily="2" charset="2"/>
              </a:rPr>
              <a:t>nouvellement nommés en EP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rd02 – Accompagner les coordonnateurs réseaux  </a:t>
            </a:r>
          </a:p>
          <a:p>
            <a:r>
              <a:rPr lang="fr-FR" sz="700" dirty="0"/>
              <a:t>               </a:t>
            </a:r>
            <a:r>
              <a:rPr lang="fr-FR" sz="700" b="0" dirty="0"/>
              <a:t>éducation prioritaire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rd03 – Former et accompagner les équipes des réseaux </a:t>
            </a:r>
          </a:p>
          <a:p>
            <a:r>
              <a:rPr lang="fr-FR" sz="700" dirty="0"/>
              <a:t>               </a:t>
            </a:r>
            <a:r>
              <a:rPr lang="fr-FR" sz="700" b="0" dirty="0"/>
              <a:t>réussite élèves EP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rd04 – FIR WEBINAIRE évolution professionnelle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rd20 – Formations d’initiative réseaux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rf01 – Groupe de travail des FAEP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rf02 – Groupe de travail tableau de bord académique EP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rh01 – FIR Maitriser les outils de la mobilité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</a:t>
            </a:r>
            <a:r>
              <a:rPr lang="fr-FR" sz="700" b="0" dirty="0">
                <a:sym typeface="Wingdings" panose="05000000000000000000" pitchFamily="2" charset="2"/>
              </a:rPr>
              <a:t>professionnelle</a:t>
            </a:r>
            <a:endParaRPr lang="fr-FR" sz="7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47C07F-46AA-4602-A32E-D41B4B4FBBA2}"/>
              </a:ext>
            </a:extLst>
          </p:cNvPr>
          <p:cNvSpPr/>
          <p:nvPr/>
        </p:nvSpPr>
        <p:spPr>
          <a:xfrm>
            <a:off x="9281024" y="1593907"/>
            <a:ext cx="2448000" cy="46558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Titre 5">
            <a:extLst>
              <a:ext uri="{FF2B5EF4-FFF2-40B4-BE49-F238E27FC236}">
                <a16:creationId xmlns:a16="http://schemas.microsoft.com/office/drawing/2014/main" id="{B6928072-DC94-4A09-A75C-4BD1A6F0ACC6}"/>
              </a:ext>
            </a:extLst>
          </p:cNvPr>
          <p:cNvSpPr txBox="1">
            <a:spLocks/>
          </p:cNvSpPr>
          <p:nvPr/>
        </p:nvSpPr>
        <p:spPr>
          <a:xfrm>
            <a:off x="9376516" y="1794438"/>
            <a:ext cx="2220127" cy="14187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00" dirty="0"/>
              <a:t>dd02 – Tuteurs directeurs 2022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dd03 – Tuteurs directeurs 2023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dd04 – Titulaires remplaçants école inclusive</a:t>
            </a:r>
            <a:br>
              <a:rPr lang="fr-FR" sz="70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dd05 – Accompagnement PES</a:t>
            </a:r>
            <a:br>
              <a:rPr lang="fr-FR" sz="70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dd06 – Directeurs faisant fonction</a:t>
            </a:r>
            <a:br>
              <a:rPr lang="fr-FR" sz="70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/>
              <a:t>dd08 – PRIMAVERA – Formation initiale</a:t>
            </a:r>
            <a:br>
              <a:rPr lang="fr-FR" sz="70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>
                <a:sym typeface="Wingdings" panose="05000000000000000000" pitchFamily="2" charset="2"/>
              </a:rPr>
              <a:t>dd10 – Accompagnement T1</a:t>
            </a:r>
            <a:br>
              <a:rPr lang="fr-FR" sz="70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>
                <a:sym typeface="Wingdings" panose="05000000000000000000" pitchFamily="2" charset="2"/>
              </a:rPr>
              <a:t>dd20 – Formation des Masters MEEF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>
                <a:sym typeface="Wingdings" panose="05000000000000000000" pitchFamily="2" charset="2"/>
              </a:rPr>
              <a:t>dd31 – Répondre aux besoins spécifiques des élèves </a:t>
            </a:r>
          </a:p>
          <a:p>
            <a:r>
              <a:rPr lang="fr-FR" sz="700" dirty="0">
                <a:sym typeface="Wingdings" panose="05000000000000000000" pitchFamily="2" charset="2"/>
              </a:rPr>
              <a:t>                 spécifiques en Cycle 1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d</a:t>
            </a:r>
            <a:r>
              <a:rPr lang="fr-FR" sz="700" dirty="0">
                <a:sym typeface="Wingdings" panose="05000000000000000000" pitchFamily="2" charset="2"/>
              </a:rPr>
              <a:t>d32 Être à l’aise pour initier et enseigner les LVE</a:t>
            </a:r>
          </a:p>
          <a:p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>
                <a:sym typeface="Wingdings" panose="05000000000000000000" pitchFamily="2" charset="2"/>
              </a:rPr>
              <a:t>dd34 Aisance aquatique</a:t>
            </a:r>
            <a:br>
              <a:rPr lang="fr-FR" sz="70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dirty="0">
                <a:sym typeface="Wingdings" panose="05000000000000000000" pitchFamily="2" charset="2"/>
              </a:rPr>
              <a:t>dd40 – Réunions pédagogiques</a:t>
            </a:r>
            <a:endParaRPr lang="fr-FR" sz="700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A0E3E30-82F5-4362-9FFA-8B2F0D75BECB}"/>
              </a:ext>
            </a:extLst>
          </p:cNvPr>
          <p:cNvSpPr txBox="1"/>
          <p:nvPr/>
        </p:nvSpPr>
        <p:spPr>
          <a:xfrm>
            <a:off x="9376516" y="3239188"/>
            <a:ext cx="1907849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b="0" dirty="0">
                <a:sym typeface="Wingdings" panose="05000000000000000000" pitchFamily="2" charset="2"/>
              </a:rPr>
              <a:t> df01 – Pôle pédagogique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dg01 – Groupe MDL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dg02 – Groupe Maternelle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dg03 – Groupe Numérique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dg04 – Groupe Arts et Culture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dg05 – Groupe Sciences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dg06 – Groupe EPS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dg07 – Groupe Dispositifs d’Aide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</a:t>
            </a:r>
            <a:r>
              <a:rPr lang="fr-FR" sz="700" b="0" dirty="0"/>
              <a:t>dg08 – Groupe Éducation Prioritaire</a:t>
            </a:r>
            <a:br>
              <a:rPr lang="fr-FR" sz="700" b="0" dirty="0"/>
            </a:br>
            <a:r>
              <a:rPr lang="fr-FR" sz="700" b="0" dirty="0">
                <a:sym typeface="Wingdings" panose="05000000000000000000" pitchFamily="2" charset="2"/>
              </a:rPr>
              <a:t> dg09 – Groupe Mathématiques</a:t>
            </a:r>
            <a:br>
              <a:rPr lang="fr-FR" sz="700" b="0" dirty="0">
                <a:sym typeface="Wingdings" panose="05000000000000000000" pitchFamily="2" charset="2"/>
              </a:rPr>
            </a:br>
            <a:r>
              <a:rPr lang="fr-FR" sz="700" b="0" dirty="0">
                <a:sym typeface="Wingdings" panose="05000000000000000000" pitchFamily="2" charset="2"/>
              </a:rPr>
              <a:t> dg10 – Groupe LV</a:t>
            </a:r>
            <a:endParaRPr lang="fr-FR" sz="700" dirty="0"/>
          </a:p>
        </p:txBody>
      </p:sp>
    </p:spTree>
    <p:extLst>
      <p:ext uri="{BB962C8B-B14F-4D97-AF65-F5344CB8AC3E}">
        <p14:creationId xmlns:p14="http://schemas.microsoft.com/office/powerpoint/2010/main" val="177412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62BDE77-8CA6-4021-A7C7-5CA3D7DBE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76845"/>
              </p:ext>
            </p:extLst>
          </p:nvPr>
        </p:nvGraphicFramePr>
        <p:xfrm>
          <a:off x="328951" y="374726"/>
          <a:ext cx="11398857" cy="172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5933">
                  <a:extLst>
                    <a:ext uri="{9D8B030D-6E8A-4147-A177-3AD203B41FA5}">
                      <a16:colId xmlns:a16="http://schemas.microsoft.com/office/drawing/2014/main" val="402519525"/>
                    </a:ext>
                  </a:extLst>
                </a:gridCol>
                <a:gridCol w="5762924">
                  <a:extLst>
                    <a:ext uri="{9D8B030D-6E8A-4147-A177-3AD203B41FA5}">
                      <a16:colId xmlns:a16="http://schemas.microsoft.com/office/drawing/2014/main" val="2347620576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ad15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100" b="1" spc="-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0259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6244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Poursuivre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initié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 coordonnateurs départementaux (25-39-70-90).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1674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PEUTOT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Fabrice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51593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départementaux,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9807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filé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1/3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16096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522694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100" b="1" spc="-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176055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EE7CFBB-3D5D-4506-8701-8C191B751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01876"/>
              </p:ext>
            </p:extLst>
          </p:nvPr>
        </p:nvGraphicFramePr>
        <p:xfrm>
          <a:off x="328949" y="2127685"/>
          <a:ext cx="11398856" cy="9541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7622">
                  <a:extLst>
                    <a:ext uri="{9D8B030D-6E8A-4147-A177-3AD203B41FA5}">
                      <a16:colId xmlns:a16="http://schemas.microsoft.com/office/drawing/2014/main" val="3688245291"/>
                    </a:ext>
                  </a:extLst>
                </a:gridCol>
                <a:gridCol w="6891234">
                  <a:extLst>
                    <a:ext uri="{9D8B030D-6E8A-4147-A177-3AD203B41FA5}">
                      <a16:colId xmlns:a16="http://schemas.microsoft.com/office/drawing/2014/main" val="3005857386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Apports théoriques, analyse de pratique, retour d'expérience, prise en main d'outils et de méthodes.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expertise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spécifique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EANA-NSA.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ordinaires.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Production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8760978"/>
                  </a:ext>
                </a:extLst>
              </a:tr>
              <a:tr h="32512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1/3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travaux,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2/3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synthèse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production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080024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19945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4ACC32B-580D-43ED-A624-36E9A06A8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599182"/>
              </p:ext>
            </p:extLst>
          </p:nvPr>
        </p:nvGraphicFramePr>
        <p:xfrm>
          <a:off x="328950" y="3308822"/>
          <a:ext cx="11398855" cy="21075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35932">
                  <a:extLst>
                    <a:ext uri="{9D8B030D-6E8A-4147-A177-3AD203B41FA5}">
                      <a16:colId xmlns:a16="http://schemas.microsoft.com/office/drawing/2014/main" val="953702959"/>
                    </a:ext>
                  </a:extLst>
                </a:gridCol>
                <a:gridCol w="5762923">
                  <a:extLst>
                    <a:ext uri="{9D8B030D-6E8A-4147-A177-3AD203B41FA5}">
                      <a16:colId xmlns:a16="http://schemas.microsoft.com/office/drawing/2014/main" val="2926731225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ad16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EFIV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860328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301512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Harmoniser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suivi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issus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familles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itinérantes au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sein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6834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774500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EFIV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interdegré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152690"/>
                  </a:ext>
                </a:extLst>
              </a:tr>
              <a:tr h="330835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EFIV.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antennes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mobiles.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collèges 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EFIV.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 EFIV.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087144"/>
                  </a:ext>
                </a:extLst>
              </a:tr>
              <a:tr h="25527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annuelles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69798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EFIV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56091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F45C274-D10B-49FF-899D-DF9BAFD16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43084"/>
              </p:ext>
            </p:extLst>
          </p:nvPr>
        </p:nvGraphicFramePr>
        <p:xfrm>
          <a:off x="328949" y="5405566"/>
          <a:ext cx="11398855" cy="8917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7622">
                  <a:extLst>
                    <a:ext uri="{9D8B030D-6E8A-4147-A177-3AD203B41FA5}">
                      <a16:colId xmlns:a16="http://schemas.microsoft.com/office/drawing/2014/main" val="3613656339"/>
                    </a:ext>
                  </a:extLst>
                </a:gridCol>
                <a:gridCol w="6891233">
                  <a:extLst>
                    <a:ext uri="{9D8B030D-6E8A-4147-A177-3AD203B41FA5}">
                      <a16:colId xmlns:a16="http://schemas.microsoft.com/office/drawing/2014/main" val="400440555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Coordination et structuration des échanges des coordonnateurs autour de la scolarisation et la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scolarité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issus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familles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itinérantes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EFIV. Perspectives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d'outils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d'interactions des professionnels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 et de médiation auprès des publics. Gestion CNED. Aménagement des formations diplômantes élèves et qualifications.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824834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41742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56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341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D58CFC6-C7DA-4F87-A1C5-D6489BC01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929118"/>
              </p:ext>
            </p:extLst>
          </p:nvPr>
        </p:nvGraphicFramePr>
        <p:xfrm>
          <a:off x="628053" y="276671"/>
          <a:ext cx="10994227" cy="1791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35872">
                  <a:extLst>
                    <a:ext uri="{9D8B030D-6E8A-4147-A177-3AD203B41FA5}">
                      <a16:colId xmlns:a16="http://schemas.microsoft.com/office/drawing/2014/main" val="4186882019"/>
                    </a:ext>
                  </a:extLst>
                </a:gridCol>
                <a:gridCol w="5558355">
                  <a:extLst>
                    <a:ext uri="{9D8B030D-6E8A-4147-A177-3AD203B41FA5}">
                      <a16:colId xmlns:a16="http://schemas.microsoft.com/office/drawing/2014/main" val="1265647615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ad17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LEI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Analyse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situation interculturelle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6758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22D0392016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98443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Dans le cadre du programme PASS MGEN initié en 2019-2020, poursuite d'un groupe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d'échanges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d'analyse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d'UPE2A,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risques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psycho-sociaux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contexte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d'exercice.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37817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6072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8611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6316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10861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LEI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100" b="1" spc="-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EFIV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959625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995F29A-FDC5-4EB1-ABDB-44BCC93DC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39649"/>
              </p:ext>
            </p:extLst>
          </p:nvPr>
        </p:nvGraphicFramePr>
        <p:xfrm>
          <a:off x="628052" y="2068071"/>
          <a:ext cx="10994227" cy="6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7614">
                  <a:extLst>
                    <a:ext uri="{9D8B030D-6E8A-4147-A177-3AD203B41FA5}">
                      <a16:colId xmlns:a16="http://schemas.microsoft.com/office/drawing/2014/main" val="3951529056"/>
                    </a:ext>
                  </a:extLst>
                </a:gridCol>
                <a:gridCol w="6646613">
                  <a:extLst>
                    <a:ext uri="{9D8B030D-6E8A-4147-A177-3AD203B41FA5}">
                      <a16:colId xmlns:a16="http://schemas.microsoft.com/office/drawing/2014/main" val="1552896454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parole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d'analyse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5945405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5623991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94557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E9834BF-332D-4A61-8321-4502F4944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06424"/>
              </p:ext>
            </p:extLst>
          </p:nvPr>
        </p:nvGraphicFramePr>
        <p:xfrm>
          <a:off x="631629" y="3297891"/>
          <a:ext cx="10990651" cy="18766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34104">
                  <a:extLst>
                    <a:ext uri="{9D8B030D-6E8A-4147-A177-3AD203B41FA5}">
                      <a16:colId xmlns:a16="http://schemas.microsoft.com/office/drawing/2014/main" val="11331583"/>
                    </a:ext>
                  </a:extLst>
                </a:gridCol>
                <a:gridCol w="5556547">
                  <a:extLst>
                    <a:ext uri="{9D8B030D-6E8A-4147-A177-3AD203B41FA5}">
                      <a16:colId xmlns:a16="http://schemas.microsoft.com/office/drawing/2014/main" val="1076488878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ad18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l'inscription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-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5553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22D0392017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90827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sollicité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Liste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d'Aptitude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l'année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2023/2023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attentes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commissions.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5008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70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79367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sollicité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2868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Enseignants ayant sollicité leur inscription sur la Liste d'aptitude Direction 2 classes et plus et ne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remplissant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conditions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exonérés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entretien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commission.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Cette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sera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place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 chacun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départements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27027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mercredi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matin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après-midi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5252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l'inscription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-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0428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9B125D4-F9B2-447C-A193-AF4800618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12079"/>
              </p:ext>
            </p:extLst>
          </p:nvPr>
        </p:nvGraphicFramePr>
        <p:xfrm>
          <a:off x="631628" y="5174562"/>
          <a:ext cx="10990651" cy="8281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6199">
                  <a:extLst>
                    <a:ext uri="{9D8B030D-6E8A-4147-A177-3AD203B41FA5}">
                      <a16:colId xmlns:a16="http://schemas.microsoft.com/office/drawing/2014/main" val="3792711799"/>
                    </a:ext>
                  </a:extLst>
                </a:gridCol>
                <a:gridCol w="6644452">
                  <a:extLst>
                    <a:ext uri="{9D8B030D-6E8A-4147-A177-3AD203B41FA5}">
                      <a16:colId xmlns:a16="http://schemas.microsoft.com/office/drawing/2014/main" val="1633935668"/>
                    </a:ext>
                  </a:extLst>
                </a:gridCol>
              </a:tblGrid>
              <a:tr h="353783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l'entretien,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attentes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exigences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 d'école. Proposition de situations concrètes et de modalités de résolution des difficultés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potentiellement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rencontrées 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fonctionnement quotidien d'une école. Clarification des attendus en terme de posture.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3218524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897698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216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55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B2148DF-00CD-4F63-9ABC-F7C3845C78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71978"/>
              </p:ext>
            </p:extLst>
          </p:nvPr>
        </p:nvGraphicFramePr>
        <p:xfrm>
          <a:off x="337496" y="280221"/>
          <a:ext cx="11378788" cy="151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6010">
                  <a:extLst>
                    <a:ext uri="{9D8B030D-6E8A-4147-A177-3AD203B41FA5}">
                      <a16:colId xmlns:a16="http://schemas.microsoft.com/office/drawing/2014/main" val="2424728253"/>
                    </a:ext>
                  </a:extLst>
                </a:gridCol>
                <a:gridCol w="5752778">
                  <a:extLst>
                    <a:ext uri="{9D8B030D-6E8A-4147-A177-3AD203B41FA5}">
                      <a16:colId xmlns:a16="http://schemas.microsoft.com/office/drawing/2014/main" val="3359559112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ad19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-Parcours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contractuels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6901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22D0392018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76693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nommes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contractuels.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7194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Adjoint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21279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recrute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contractuel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63297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recrute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contractuel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4844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14-09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28-09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matins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55982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Aide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 (académique)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040669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079309C-3FE6-47FE-B6B4-F377BC9DF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94226"/>
              </p:ext>
            </p:extLst>
          </p:nvPr>
        </p:nvGraphicFramePr>
        <p:xfrm>
          <a:off x="337496" y="1795931"/>
          <a:ext cx="11378788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99686">
                  <a:extLst>
                    <a:ext uri="{9D8B030D-6E8A-4147-A177-3AD203B41FA5}">
                      <a16:colId xmlns:a16="http://schemas.microsoft.com/office/drawing/2014/main" val="1963392677"/>
                    </a:ext>
                  </a:extLst>
                </a:gridCol>
                <a:gridCol w="6879102">
                  <a:extLst>
                    <a:ext uri="{9D8B030D-6E8A-4147-A177-3AD203B41FA5}">
                      <a16:colId xmlns:a16="http://schemas.microsoft.com/office/drawing/2014/main" val="2322804471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d’expériences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d’outils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afin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aider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3649467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14-09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28-09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3822508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877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Aide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(départemental)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006208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A535F3D-0EF1-435F-A90C-61A586A56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53980"/>
              </p:ext>
            </p:extLst>
          </p:nvPr>
        </p:nvGraphicFramePr>
        <p:xfrm>
          <a:off x="337496" y="2555641"/>
          <a:ext cx="11378788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99686">
                  <a:extLst>
                    <a:ext uri="{9D8B030D-6E8A-4147-A177-3AD203B41FA5}">
                      <a16:colId xmlns:a16="http://schemas.microsoft.com/office/drawing/2014/main" val="2886739869"/>
                    </a:ext>
                  </a:extLst>
                </a:gridCol>
                <a:gridCol w="6879102">
                  <a:extLst>
                    <a:ext uri="{9D8B030D-6E8A-4147-A177-3AD203B41FA5}">
                      <a16:colId xmlns:a16="http://schemas.microsoft.com/office/drawing/2014/main" val="3482999860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entree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metier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avant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fonction,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PEMF.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5442107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29-08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30-08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après-midi.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781367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0278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Magistère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6447538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1DC9432-E1A9-4EC1-86BD-C2F9CCAB9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45101"/>
              </p:ext>
            </p:extLst>
          </p:nvPr>
        </p:nvGraphicFramePr>
        <p:xfrm>
          <a:off x="337496" y="3311641"/>
          <a:ext cx="11378788" cy="72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99686">
                  <a:extLst>
                    <a:ext uri="{9D8B030D-6E8A-4147-A177-3AD203B41FA5}">
                      <a16:colId xmlns:a16="http://schemas.microsoft.com/office/drawing/2014/main" val="3285400811"/>
                    </a:ext>
                  </a:extLst>
                </a:gridCol>
                <a:gridCol w="6879102">
                  <a:extLst>
                    <a:ext uri="{9D8B030D-6E8A-4147-A177-3AD203B41FA5}">
                      <a16:colId xmlns:a16="http://schemas.microsoft.com/office/drawing/2014/main" val="393629806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Parcours d'auto formation national de 30 heures avec 3 modules : 1.contexte professionnel 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droits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devoirs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Usagers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conduite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classe, entrée par cycle, didactique, prise en compte de l’école inclusive.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144574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243665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30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48745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9B9446B-8A92-415C-97E4-C9B85693B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96445"/>
              </p:ext>
            </p:extLst>
          </p:nvPr>
        </p:nvGraphicFramePr>
        <p:xfrm>
          <a:off x="337496" y="4152590"/>
          <a:ext cx="11378788" cy="147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6010">
                  <a:extLst>
                    <a:ext uri="{9D8B030D-6E8A-4147-A177-3AD203B41FA5}">
                      <a16:colId xmlns:a16="http://schemas.microsoft.com/office/drawing/2014/main" val="1363910152"/>
                    </a:ext>
                  </a:extLst>
                </a:gridCol>
                <a:gridCol w="5752778">
                  <a:extLst>
                    <a:ext uri="{9D8B030D-6E8A-4147-A177-3AD203B41FA5}">
                      <a16:colId xmlns:a16="http://schemas.microsoft.com/office/drawing/2014/main" val="2994830662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ad20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PHARE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295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22D0392019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73091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Lutter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travers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programme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Phare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destination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écoles 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établissements.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68949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adjoint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52391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cycles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0302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Constitution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d'équipes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circonscription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écoles)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l'application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protocole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suivra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proposée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3038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15232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Programme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Phare,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lutte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contre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harcèlement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023177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6142B19-FEBC-4630-9EB8-6D9E47A70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494"/>
              </p:ext>
            </p:extLst>
          </p:nvPr>
        </p:nvGraphicFramePr>
        <p:xfrm>
          <a:off x="337496" y="5620476"/>
          <a:ext cx="11378788" cy="8210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99686">
                  <a:extLst>
                    <a:ext uri="{9D8B030D-6E8A-4147-A177-3AD203B41FA5}">
                      <a16:colId xmlns:a16="http://schemas.microsoft.com/office/drawing/2014/main" val="4139565604"/>
                    </a:ext>
                  </a:extLst>
                </a:gridCol>
                <a:gridCol w="6879102">
                  <a:extLst>
                    <a:ext uri="{9D8B030D-6E8A-4147-A177-3AD203B41FA5}">
                      <a16:colId xmlns:a16="http://schemas.microsoft.com/office/drawing/2014/main" val="3041441701"/>
                    </a:ext>
                  </a:extLst>
                </a:gridCol>
              </a:tblGrid>
              <a:tr h="46101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destination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établissements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fondé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piliers : mesurer le climat scolaire, éduquer pour prévenir les phénomènes de harcèlement, former une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communauté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protectrice,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intervenir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efficacement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les situations de harcèlement, associer les parents et les partenaires, mobiliser les instances de la démocratie scolaire, suivre l'impact de ces actions, mettre à disposition une plateforme dédiée aux ressources.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0665201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08019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032198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BE10FB11-3403-4B02-A0BE-51F8494BF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533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302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7D2BBA2-A513-4BA9-ABA0-03BF0159E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799039"/>
              </p:ext>
            </p:extLst>
          </p:nvPr>
        </p:nvGraphicFramePr>
        <p:xfrm>
          <a:off x="363134" y="399060"/>
          <a:ext cx="11207871" cy="17880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1504">
                  <a:extLst>
                    <a:ext uri="{9D8B030D-6E8A-4147-A177-3AD203B41FA5}">
                      <a16:colId xmlns:a16="http://schemas.microsoft.com/office/drawing/2014/main" val="3582973757"/>
                    </a:ext>
                  </a:extLst>
                </a:gridCol>
                <a:gridCol w="5666367">
                  <a:extLst>
                    <a:ext uri="{9D8B030D-6E8A-4147-A177-3AD203B41FA5}">
                      <a16:colId xmlns:a16="http://schemas.microsoft.com/office/drawing/2014/main" val="1782239149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ad21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évaluateurs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d'écoles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103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17018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La finalité de l’évaluation des établissements est l’amélioration, dans l’établissement, du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 public d’enseignement scolaire, de la qualité des apprentissages des élèves, de leurs parcours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d’insertion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réussite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éducative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l’établissement.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Elle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but d’améliorer, pour l’ensemble de la communauté éducative et de ses acteurs, les conditions de réussite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collective,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d’exercice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différents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métiers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bien-être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l’établissement.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813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A-DASEN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19731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évaluateurs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externes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(IEN,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PERDIR,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administratifs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d'école)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10834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93491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999080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évaluateurs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d'écoles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90741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9A40BBC-7A9B-4F37-A616-89E6D98E8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08821"/>
              </p:ext>
            </p:extLst>
          </p:nvPr>
        </p:nvGraphicFramePr>
        <p:xfrm>
          <a:off x="363134" y="2187090"/>
          <a:ext cx="11207871" cy="9353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2098">
                  <a:extLst>
                    <a:ext uri="{9D8B030D-6E8A-4147-A177-3AD203B41FA5}">
                      <a16:colId xmlns:a16="http://schemas.microsoft.com/office/drawing/2014/main" val="216611283"/>
                    </a:ext>
                  </a:extLst>
                </a:gridCol>
                <a:gridCol w="6775773">
                  <a:extLst>
                    <a:ext uri="{9D8B030D-6E8A-4147-A177-3AD203B41FA5}">
                      <a16:colId xmlns:a16="http://schemas.microsoft.com/office/drawing/2014/main" val="320426441"/>
                    </a:ext>
                  </a:extLst>
                </a:gridCol>
              </a:tblGrid>
              <a:tr h="460375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appui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exemples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concrètes,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porte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déontologie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posture à adopter ; - les sources d’information : analyse des données disponibles et des indicateurs ; - les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techniques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d’entretien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d’enquête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;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les questionnements évaluatifs (pertinence, cohérence, efficacité, efficience, impact) et les appréciations portées ; - la rédaction du rapport. 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953123"/>
                  </a:ext>
                </a:extLst>
              </a:tr>
              <a:tr h="2419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174139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20949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254414B-64F8-40A4-8EB0-FAA93BDC9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533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32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6F4E74F-CE02-4B78-BDAC-82FAE0660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438157"/>
              </p:ext>
            </p:extLst>
          </p:nvPr>
        </p:nvGraphicFramePr>
        <p:xfrm>
          <a:off x="434400" y="457984"/>
          <a:ext cx="11385688" cy="187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9422">
                  <a:extLst>
                    <a:ext uri="{9D8B030D-6E8A-4147-A177-3AD203B41FA5}">
                      <a16:colId xmlns:a16="http://schemas.microsoft.com/office/drawing/2014/main" val="1237877004"/>
                    </a:ext>
                  </a:extLst>
                </a:gridCol>
                <a:gridCol w="5756266">
                  <a:extLst>
                    <a:ext uri="{9D8B030D-6E8A-4147-A177-3AD203B41FA5}">
                      <a16:colId xmlns:a16="http://schemas.microsoft.com/office/drawing/2014/main" val="673139506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af01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CAPIPEMF 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475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15767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Favoriser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accès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 de la formation initiale des futurs professeurs des écoles et de la formation continue mise en œuvre dans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 cadre du Plan Académique de Formation. Accompagner les enseignants dans la préparation des épreuves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d'admission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 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2022/2023.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0696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25533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(2022/2023)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1835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auront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2022/2023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attestant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visite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conseil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conjointe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31913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mercredi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14/09/2022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2886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Installation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théorique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9942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CA9DAF0-407A-4138-9EE7-0596973F5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20853"/>
              </p:ext>
            </p:extLst>
          </p:nvPr>
        </p:nvGraphicFramePr>
        <p:xfrm>
          <a:off x="434400" y="2329984"/>
          <a:ext cx="11385688" cy="864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2415">
                  <a:extLst>
                    <a:ext uri="{9D8B030D-6E8A-4147-A177-3AD203B41FA5}">
                      <a16:colId xmlns:a16="http://schemas.microsoft.com/office/drawing/2014/main" val="2341856266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592796799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maitre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accompagnement.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0756192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1125238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Visioconférence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89583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M0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situation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pratique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2348804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04598FE-78F0-441D-AB43-4BB556D19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16274"/>
              </p:ext>
            </p:extLst>
          </p:nvPr>
        </p:nvGraphicFramePr>
        <p:xfrm>
          <a:off x="434400" y="3219051"/>
          <a:ext cx="11385688" cy="943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2415">
                  <a:extLst>
                    <a:ext uri="{9D8B030D-6E8A-4147-A177-3AD203B41FA5}">
                      <a16:colId xmlns:a16="http://schemas.microsoft.com/office/drawing/2014/main" val="4019689361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4071153876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d'observation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auprès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PEMF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exercice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 mission d'accompagnement d étudiants en préprofessionnalisation, de contractuels alternants,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titulaires ou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titulaires.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986685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PEMF.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87961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54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circonscription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94836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M1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épreuves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1459263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E4C60C8-DF30-46CE-8DB1-19F116E6A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795017"/>
              </p:ext>
            </p:extLst>
          </p:nvPr>
        </p:nvGraphicFramePr>
        <p:xfrm>
          <a:off x="434400" y="4187774"/>
          <a:ext cx="11385688" cy="943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2415">
                  <a:extLst>
                    <a:ext uri="{9D8B030D-6E8A-4147-A177-3AD203B41FA5}">
                      <a16:colId xmlns:a16="http://schemas.microsoft.com/office/drawing/2014/main" val="1468021572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3138234440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Pour l'épreuve 1, voir les autres modules. Pour l épreuve 2, observer une séance d enseignement,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mener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entretien,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rédiger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rapport.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l'épreuve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aménagée,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mener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collective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initiale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8582478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823430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0973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M2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Posture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formateur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50766522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F68A7E5-95DF-4862-AA53-9F7E40C28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233"/>
              </p:ext>
            </p:extLst>
          </p:nvPr>
        </p:nvGraphicFramePr>
        <p:xfrm>
          <a:off x="434400" y="5156497"/>
          <a:ext cx="11385688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2415">
                  <a:extLst>
                    <a:ext uri="{9D8B030D-6E8A-4147-A177-3AD203B41FA5}">
                      <a16:colId xmlns:a16="http://schemas.microsoft.com/office/drawing/2014/main" val="3272648649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2954415261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482091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08288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399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DCBA160-FA0E-4D6B-9DC1-E2E959477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69463"/>
              </p:ext>
            </p:extLst>
          </p:nvPr>
        </p:nvGraphicFramePr>
        <p:xfrm>
          <a:off x="403156" y="375071"/>
          <a:ext cx="11385688" cy="10300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2438">
                  <a:extLst>
                    <a:ext uri="{9D8B030D-6E8A-4147-A177-3AD203B41FA5}">
                      <a16:colId xmlns:a16="http://schemas.microsoft.com/office/drawing/2014/main" val="3210823814"/>
                    </a:ext>
                  </a:extLst>
                </a:gridCol>
                <a:gridCol w="1309977">
                  <a:extLst>
                    <a:ext uri="{9D8B030D-6E8A-4147-A177-3AD203B41FA5}">
                      <a16:colId xmlns:a16="http://schemas.microsoft.com/office/drawing/2014/main" val="1959330502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3588016288"/>
                    </a:ext>
                  </a:extLst>
                </a:gridCol>
              </a:tblGrid>
              <a:tr h="216000">
                <a:tc gridSpan="3">
                  <a:txBody>
                    <a:bodyPr/>
                    <a:lstStyle/>
                    <a:p>
                      <a:pPr marL="3873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M3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Relations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recherche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519460"/>
                  </a:ext>
                </a:extLst>
              </a:tr>
              <a:tr h="180000">
                <a:tc gridSpan="3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974467"/>
                  </a:ext>
                </a:extLst>
              </a:tr>
              <a:tr h="238052">
                <a:tc gridSpan="3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033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969159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M4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Didactiques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mathématiques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042236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8B35AC1-993F-4423-96F5-C653EBE6A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54152"/>
              </p:ext>
            </p:extLst>
          </p:nvPr>
        </p:nvGraphicFramePr>
        <p:xfrm>
          <a:off x="403156" y="1405123"/>
          <a:ext cx="11385688" cy="9010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2438">
                  <a:extLst>
                    <a:ext uri="{9D8B030D-6E8A-4147-A177-3AD203B41FA5}">
                      <a16:colId xmlns:a16="http://schemas.microsoft.com/office/drawing/2014/main" val="3088791458"/>
                    </a:ext>
                  </a:extLst>
                </a:gridCol>
                <a:gridCol w="1309977">
                  <a:extLst>
                    <a:ext uri="{9D8B030D-6E8A-4147-A177-3AD203B41FA5}">
                      <a16:colId xmlns:a16="http://schemas.microsoft.com/office/drawing/2014/main" val="4183386151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710169715"/>
                    </a:ext>
                  </a:extLst>
                </a:gridCol>
              </a:tblGrid>
              <a:tr h="233045">
                <a:tc gridSpan="3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552888"/>
                  </a:ext>
                </a:extLst>
              </a:tr>
              <a:tr h="241300">
                <a:tc gridSpan="3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627059"/>
                  </a:ext>
                </a:extLst>
              </a:tr>
              <a:tr h="210702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Visio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314023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marL="3873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M5</a:t>
                      </a:r>
                      <a:r>
                        <a:rPr lang="fr-FR" sz="1100" b="1" spc="1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Autoformation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735"/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368652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A3E7EBAB-80F7-492F-A271-FD2223E3D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27273"/>
              </p:ext>
            </p:extLst>
          </p:nvPr>
        </p:nvGraphicFramePr>
        <p:xfrm>
          <a:off x="403156" y="2306170"/>
          <a:ext cx="11385688" cy="7067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02415">
                  <a:extLst>
                    <a:ext uri="{9D8B030D-6E8A-4147-A177-3AD203B41FA5}">
                      <a16:colId xmlns:a16="http://schemas.microsoft.com/office/drawing/2014/main" val="2381501158"/>
                    </a:ext>
                  </a:extLst>
                </a:gridCol>
                <a:gridCol w="6883273">
                  <a:extLst>
                    <a:ext uri="{9D8B030D-6E8A-4147-A177-3AD203B41FA5}">
                      <a16:colId xmlns:a16="http://schemas.microsoft.com/office/drawing/2014/main" val="4285092203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335964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Magistere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211602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028092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0234CB0D-A631-4E42-AD89-730ACBD19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547630"/>
              </p:ext>
            </p:extLst>
          </p:nvPr>
        </p:nvGraphicFramePr>
        <p:xfrm>
          <a:off x="403156" y="3336222"/>
          <a:ext cx="11327514" cy="1611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00659">
                  <a:extLst>
                    <a:ext uri="{9D8B030D-6E8A-4147-A177-3AD203B41FA5}">
                      <a16:colId xmlns:a16="http://schemas.microsoft.com/office/drawing/2014/main" val="2476972455"/>
                    </a:ext>
                  </a:extLst>
                </a:gridCol>
                <a:gridCol w="5726855">
                  <a:extLst>
                    <a:ext uri="{9D8B030D-6E8A-4147-A177-3AD203B41FA5}">
                      <a16:colId xmlns:a16="http://schemas.microsoft.com/office/drawing/2014/main" val="3475164022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af03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CAFIPEMF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2024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information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4554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99355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39065" indent="34290" algn="just">
                        <a:lnSpc>
                          <a:spcPts val="113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Favoriser l'accès des enseignants du premier degré à des fonctions de formateurs dans le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 de la formation initiale des futurs professeurs des Ecoles et de la formation continue mise en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oeuvre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dans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54825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85268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susceptibles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s'inscrire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0800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cycles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confondus.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Informations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délivrées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relatives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 épreuves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 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 missions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1010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84804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Informations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CAFIPEMF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01252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1D8AE7B-3BD2-42CD-AFC1-C4ED77218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217115"/>
              </p:ext>
            </p:extLst>
          </p:nvPr>
        </p:nvGraphicFramePr>
        <p:xfrm>
          <a:off x="403156" y="4947622"/>
          <a:ext cx="11327514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9410">
                  <a:extLst>
                    <a:ext uri="{9D8B030D-6E8A-4147-A177-3AD203B41FA5}">
                      <a16:colId xmlns:a16="http://schemas.microsoft.com/office/drawing/2014/main" val="1984132455"/>
                    </a:ext>
                  </a:extLst>
                </a:gridCol>
                <a:gridCol w="6848104">
                  <a:extLst>
                    <a:ext uri="{9D8B030D-6E8A-4147-A177-3AD203B41FA5}">
                      <a16:colId xmlns:a16="http://schemas.microsoft.com/office/drawing/2014/main" val="3281183269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textes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officiels,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d'organisation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CAFIPEMF.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Témoignages 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échanges sur 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 possibles.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834291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demi-journée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période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5.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438939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12949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AGEEM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préélémentaire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2857015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CC64E09E-C6EC-4F36-A47E-21FB71B6F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01259"/>
              </p:ext>
            </p:extLst>
          </p:nvPr>
        </p:nvGraphicFramePr>
        <p:xfrm>
          <a:off x="403156" y="5703622"/>
          <a:ext cx="11327514" cy="7067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9410">
                  <a:extLst>
                    <a:ext uri="{9D8B030D-6E8A-4147-A177-3AD203B41FA5}">
                      <a16:colId xmlns:a16="http://schemas.microsoft.com/office/drawing/2014/main" val="1044215114"/>
                    </a:ext>
                  </a:extLst>
                </a:gridCol>
                <a:gridCol w="6848104">
                  <a:extLst>
                    <a:ext uri="{9D8B030D-6E8A-4147-A177-3AD203B41FA5}">
                      <a16:colId xmlns:a16="http://schemas.microsoft.com/office/drawing/2014/main" val="4038539694"/>
                    </a:ext>
                  </a:extLst>
                </a:gridCol>
              </a:tblGrid>
              <a:tr h="23177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Conférences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ateliers.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978169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coopération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l'AGEEM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DSDEN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7324735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Canopé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313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81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CDE82DBD-97F6-4EC0-BB75-A1818452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8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9752" tIns="825240" rIns="507840" bIns="7109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FF1ED91-928E-44E5-9124-2FEAE4A92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289038"/>
              </p:ext>
            </p:extLst>
          </p:nvPr>
        </p:nvGraphicFramePr>
        <p:xfrm>
          <a:off x="491321" y="326039"/>
          <a:ext cx="10866039" cy="16162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72492">
                  <a:extLst>
                    <a:ext uri="{9D8B030D-6E8A-4147-A177-3AD203B41FA5}">
                      <a16:colId xmlns:a16="http://schemas.microsoft.com/office/drawing/2014/main" val="1981239586"/>
                    </a:ext>
                  </a:extLst>
                </a:gridCol>
                <a:gridCol w="5493547">
                  <a:extLst>
                    <a:ext uri="{9D8B030D-6E8A-4147-A177-3AD203B41FA5}">
                      <a16:colId xmlns:a16="http://schemas.microsoft.com/office/drawing/2014/main" val="2698397620"/>
                    </a:ext>
                  </a:extLst>
                </a:gridCol>
              </a:tblGrid>
              <a:tr h="220892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af04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Plans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mathématiques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formateurs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748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7278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approprier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scientifiques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réinvestir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cœur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 classe. Prendre en considération les éléments de contexte d exercice pour accompagner les constellations.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Développement des compétences du formateur dans l animation, la coordination et l accompagnement des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constellations.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1111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Baïri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Martin,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Clo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-Saunier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32259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français/mathématiques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RMC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60383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mathématiques,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ont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souhaite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 une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culture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32908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4873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Culture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professionnelle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français/maths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RMC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54824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B53E545-6280-4EE4-A676-5DD7A09DB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117383"/>
              </p:ext>
            </p:extLst>
          </p:nvPr>
        </p:nvGraphicFramePr>
        <p:xfrm>
          <a:off x="491314" y="1975249"/>
          <a:ext cx="10866039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6922">
                  <a:extLst>
                    <a:ext uri="{9D8B030D-6E8A-4147-A177-3AD203B41FA5}">
                      <a16:colId xmlns:a16="http://schemas.microsoft.com/office/drawing/2014/main" val="1834168504"/>
                    </a:ext>
                  </a:extLst>
                </a:gridCol>
                <a:gridCol w="6569117">
                  <a:extLst>
                    <a:ext uri="{9D8B030D-6E8A-4147-A177-3AD203B41FA5}">
                      <a16:colId xmlns:a16="http://schemas.microsoft.com/office/drawing/2014/main" val="2505588321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307265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Jean-Paul</a:t>
                      </a:r>
                      <a:r>
                        <a:rPr lang="fr-FR" sz="1000" spc="-4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Delahaye,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inspecteur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732761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02944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français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08064011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FB661909-F2DE-4AF5-B2E2-D61BBC9BB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752700"/>
              </p:ext>
            </p:extLst>
          </p:nvPr>
        </p:nvGraphicFramePr>
        <p:xfrm>
          <a:off x="491313" y="2764167"/>
          <a:ext cx="10866039" cy="871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6922">
                  <a:extLst>
                    <a:ext uri="{9D8B030D-6E8A-4147-A177-3AD203B41FA5}">
                      <a16:colId xmlns:a16="http://schemas.microsoft.com/office/drawing/2014/main" val="2885774450"/>
                    </a:ext>
                  </a:extLst>
                </a:gridCol>
                <a:gridCol w="6569117">
                  <a:extLst>
                    <a:ext uri="{9D8B030D-6E8A-4147-A177-3AD203B41FA5}">
                      <a16:colId xmlns:a16="http://schemas.microsoft.com/office/drawing/2014/main" val="2548896190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chercheurs.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 pratiques de classe au plus près de la classe (enseignement, apprentissages des élèves). Accès a des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disponibles 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ligne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(TRIBU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académique,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164317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Leïla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BAIRI,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Magdeleine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CLO-SAUNIER.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315134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30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196248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mathématiques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7149495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B29BB2C0-E7D0-494C-A74D-FDF75DF04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78725"/>
              </p:ext>
            </p:extLst>
          </p:nvPr>
        </p:nvGraphicFramePr>
        <p:xfrm>
          <a:off x="491313" y="3648075"/>
          <a:ext cx="10866039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6922">
                  <a:extLst>
                    <a:ext uri="{9D8B030D-6E8A-4147-A177-3AD203B41FA5}">
                      <a16:colId xmlns:a16="http://schemas.microsoft.com/office/drawing/2014/main" val="2009426635"/>
                    </a:ext>
                  </a:extLst>
                </a:gridCol>
                <a:gridCol w="6569117">
                  <a:extLst>
                    <a:ext uri="{9D8B030D-6E8A-4147-A177-3AD203B41FA5}">
                      <a16:colId xmlns:a16="http://schemas.microsoft.com/office/drawing/2014/main" val="3681372203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Elaboration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scenario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926829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Loic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MARTIN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Christophe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TOURNEUX.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1230737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30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0612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3C6F4E3-8F8E-422A-8779-DC5303AD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80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2DDF4B8D-0154-42CB-9EFF-659EB1D8A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84483"/>
              </p:ext>
            </p:extLst>
          </p:nvPr>
        </p:nvGraphicFramePr>
        <p:xfrm>
          <a:off x="491313" y="4312861"/>
          <a:ext cx="10866039" cy="15391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72492">
                  <a:extLst>
                    <a:ext uri="{9D8B030D-6E8A-4147-A177-3AD203B41FA5}">
                      <a16:colId xmlns:a16="http://schemas.microsoft.com/office/drawing/2014/main" val="1536049272"/>
                    </a:ext>
                  </a:extLst>
                </a:gridCol>
                <a:gridCol w="5493547">
                  <a:extLst>
                    <a:ext uri="{9D8B030D-6E8A-4147-A177-3AD203B41FA5}">
                      <a16:colId xmlns:a16="http://schemas.microsoft.com/office/drawing/2014/main" val="1987818204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af05-Innovation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péda,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levier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professionnalisation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6325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78942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Connaitre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l'innovation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Etre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capable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reconnaitre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potentialités 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projets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innovants.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3098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PARDIE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Mme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Gerbert-Gaillard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69819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CPD,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PEMF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10187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668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692411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Innovation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péda,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levier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professionnalisation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A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56910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CAC004F-C62B-4238-A744-6CAC6DEF0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47813"/>
              </p:ext>
            </p:extLst>
          </p:nvPr>
        </p:nvGraphicFramePr>
        <p:xfrm>
          <a:off x="491313" y="5851966"/>
          <a:ext cx="10866039" cy="6556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96923">
                  <a:extLst>
                    <a:ext uri="{9D8B030D-6E8A-4147-A177-3AD203B41FA5}">
                      <a16:colId xmlns:a16="http://schemas.microsoft.com/office/drawing/2014/main" val="526574025"/>
                    </a:ext>
                  </a:extLst>
                </a:gridCol>
                <a:gridCol w="6569116">
                  <a:extLst>
                    <a:ext uri="{9D8B030D-6E8A-4147-A177-3AD203B41FA5}">
                      <a16:colId xmlns:a16="http://schemas.microsoft.com/office/drawing/2014/main" val="1816515567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Apports théoriques et institutionnels sur l'innovation pédagogique : les concepts, les démarches, les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interlocuteurs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Témoignages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pilotages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projets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innovants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rôle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179715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299358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23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972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AD5F4FD-C6A5-4FA8-B4A1-A017CFD61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624265"/>
              </p:ext>
            </p:extLst>
          </p:nvPr>
        </p:nvGraphicFramePr>
        <p:xfrm>
          <a:off x="283399" y="419889"/>
          <a:ext cx="11217907" cy="1940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6466">
                  <a:extLst>
                    <a:ext uri="{9D8B030D-6E8A-4147-A177-3AD203B41FA5}">
                      <a16:colId xmlns:a16="http://schemas.microsoft.com/office/drawing/2014/main" val="1272204371"/>
                    </a:ext>
                  </a:extLst>
                </a:gridCol>
                <a:gridCol w="5671441">
                  <a:extLst>
                    <a:ext uri="{9D8B030D-6E8A-4147-A177-3AD203B41FA5}">
                      <a16:colId xmlns:a16="http://schemas.microsoft.com/office/drawing/2014/main" val="354756882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ag01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Cohérence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1D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39528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22D0392026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985246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Coordonner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15226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RAF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035424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Acteurs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363573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Plusieurs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GT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l'année.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250514"/>
                  </a:ext>
                </a:extLst>
              </a:tr>
              <a:tr h="2546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59684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Cohérence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91789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AC511E0-C81D-49BD-86A8-23CD1E85B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89121"/>
              </p:ext>
            </p:extLst>
          </p:nvPr>
        </p:nvGraphicFramePr>
        <p:xfrm>
          <a:off x="283398" y="2360449"/>
          <a:ext cx="11217907" cy="7080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263158354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3589099427"/>
                    </a:ext>
                  </a:extLst>
                </a:gridCol>
              </a:tblGrid>
              <a:tr h="23368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oeuvre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dispositifs.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Choix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nouveaux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2023-2024.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8148776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789304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5947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9B24360-5ACF-4221-A1D5-DF84DCA5E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04362"/>
              </p:ext>
            </p:extLst>
          </p:nvPr>
        </p:nvGraphicFramePr>
        <p:xfrm>
          <a:off x="283398" y="3254183"/>
          <a:ext cx="11150796" cy="21069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13284">
                  <a:extLst>
                    <a:ext uri="{9D8B030D-6E8A-4147-A177-3AD203B41FA5}">
                      <a16:colId xmlns:a16="http://schemas.microsoft.com/office/drawing/2014/main" val="3921676432"/>
                    </a:ext>
                  </a:extLst>
                </a:gridCol>
                <a:gridCol w="5637512">
                  <a:extLst>
                    <a:ext uri="{9D8B030D-6E8A-4147-A177-3AD203B41FA5}">
                      <a16:colId xmlns:a16="http://schemas.microsoft.com/office/drawing/2014/main" val="259819132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ag02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Cohérence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1D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LV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65898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22D0392027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820275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Réactualiser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législation.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Harmoniser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Mutualiser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outils.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Elaborer des formations académiques.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5544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081163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conseillers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LV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005916"/>
                  </a:ext>
                </a:extLst>
              </a:tr>
              <a:tr h="33147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proposé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CPD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LV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CPD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LV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 4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 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Doubs,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Haute-Saône,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Territoire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Belfort.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937079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73606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Cohérence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97401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37497CE-7A9F-4950-BBA3-86867F360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19260"/>
              </p:ext>
            </p:extLst>
          </p:nvPr>
        </p:nvGraphicFramePr>
        <p:xfrm>
          <a:off x="283397" y="5354423"/>
          <a:ext cx="11150795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09527">
                  <a:extLst>
                    <a:ext uri="{9D8B030D-6E8A-4147-A177-3AD203B41FA5}">
                      <a16:colId xmlns:a16="http://schemas.microsoft.com/office/drawing/2014/main" val="1097278174"/>
                    </a:ext>
                  </a:extLst>
                </a:gridCol>
                <a:gridCol w="6741268">
                  <a:extLst>
                    <a:ext uri="{9D8B030D-6E8A-4147-A177-3AD203B41FA5}">
                      <a16:colId xmlns:a16="http://schemas.microsoft.com/office/drawing/2014/main" val="610958018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Analyse des ressources nouvellement éditées pour diffusion aux enseignants du premier degré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projets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telle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semaine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Elaboration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GT</a:t>
                      </a:r>
                      <a:r>
                        <a:rPr lang="fr-FR" sz="1000" spc="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LVE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piloté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Mme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Grandi.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1626994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021968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218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58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E36EB29-259D-45D1-BC3B-1C141C595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30012"/>
              </p:ext>
            </p:extLst>
          </p:nvPr>
        </p:nvGraphicFramePr>
        <p:xfrm>
          <a:off x="610569" y="455980"/>
          <a:ext cx="10899126" cy="16553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88851">
                  <a:extLst>
                    <a:ext uri="{9D8B030D-6E8A-4147-A177-3AD203B41FA5}">
                      <a16:colId xmlns:a16="http://schemas.microsoft.com/office/drawing/2014/main" val="3111156097"/>
                    </a:ext>
                  </a:extLst>
                </a:gridCol>
                <a:gridCol w="5510275">
                  <a:extLst>
                    <a:ext uri="{9D8B030D-6E8A-4147-A177-3AD203B41FA5}">
                      <a16:colId xmlns:a16="http://schemas.microsoft.com/office/drawing/2014/main" val="4236303244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ah01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prépa.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certif.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.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Allemand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99545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22D0392028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2070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l'épreuve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réactivant,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perfectionnant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allemande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pendant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demi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locuteurs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natifs.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19336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MC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Clerc-Gevrey,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IA-IPR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d'allemand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89874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cycles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31477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Avoir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niveau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B1+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B2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allemand.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avoir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niveau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B1+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allemand.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comprenant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+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1x3h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Zone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géographique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8381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(avant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vacances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toussaint)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19135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prépa.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certif.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.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Allemand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234386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0A7DAFB-0DAE-4C4A-8D2C-06C2F232F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42389"/>
              </p:ext>
            </p:extLst>
          </p:nvPr>
        </p:nvGraphicFramePr>
        <p:xfrm>
          <a:off x="610568" y="2143233"/>
          <a:ext cx="10899126" cy="933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10006">
                  <a:extLst>
                    <a:ext uri="{9D8B030D-6E8A-4147-A177-3AD203B41FA5}">
                      <a16:colId xmlns:a16="http://schemas.microsoft.com/office/drawing/2014/main" val="1448346181"/>
                    </a:ext>
                  </a:extLst>
                </a:gridCol>
                <a:gridCol w="6589120">
                  <a:extLst>
                    <a:ext uri="{9D8B030D-6E8A-4147-A177-3AD203B41FA5}">
                      <a16:colId xmlns:a16="http://schemas.microsoft.com/office/drawing/2014/main" val="815857968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Cette formation qui permet de perfectionner son niveau d'allemand et de se familiariser avec les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l'épreuve,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s'adresse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souhaitent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s'engager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délai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7073082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Formatrices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germanophones.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825363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65086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C722D25-0A07-491A-9770-320F6C217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60862"/>
              </p:ext>
            </p:extLst>
          </p:nvPr>
        </p:nvGraphicFramePr>
        <p:xfrm>
          <a:off x="610568" y="3242365"/>
          <a:ext cx="10899126" cy="22498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88851">
                  <a:extLst>
                    <a:ext uri="{9D8B030D-6E8A-4147-A177-3AD203B41FA5}">
                      <a16:colId xmlns:a16="http://schemas.microsoft.com/office/drawing/2014/main" val="2899171173"/>
                    </a:ext>
                  </a:extLst>
                </a:gridCol>
                <a:gridCol w="5510275">
                  <a:extLst>
                    <a:ext uri="{9D8B030D-6E8A-4147-A177-3AD203B41FA5}">
                      <a16:colId xmlns:a16="http://schemas.microsoft.com/office/drawing/2014/main" val="2441679519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ah02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nationale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pate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3273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22D0392029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90296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Developper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competences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pedagogiques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domaine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sciences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occasion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nationale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LAMAP.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826585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Marie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Gallot,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EPCC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Terre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Louis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Past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990665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tous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cycles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346130"/>
                  </a:ext>
                </a:extLst>
              </a:tr>
              <a:tr h="474345">
                <a:tc gridSpan="2">
                  <a:txBody>
                    <a:bodyPr/>
                    <a:lstStyle/>
                    <a:p>
                      <a:pPr marL="8890" marR="69215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- Dans le cadre du Bicentenaire de la naissance de Louis Pasteur, le centre pilote LAMAP Dole-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Arbois et notre établissement Terre de Louis Pasteur organisent les rencontres nationales des centres pilotes La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Pate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 maisons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 la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Science,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32012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nov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692946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nationale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pate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06101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807EEB3-7F58-4F2E-AB13-B286EC60A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5526"/>
              </p:ext>
            </p:extLst>
          </p:nvPr>
        </p:nvGraphicFramePr>
        <p:xfrm>
          <a:off x="610568" y="5492170"/>
          <a:ext cx="10899126" cy="10198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10006">
                  <a:extLst>
                    <a:ext uri="{9D8B030D-6E8A-4147-A177-3AD203B41FA5}">
                      <a16:colId xmlns:a16="http://schemas.microsoft.com/office/drawing/2014/main" val="1253606526"/>
                    </a:ext>
                  </a:extLst>
                </a:gridCol>
                <a:gridCol w="6589120">
                  <a:extLst>
                    <a:ext uri="{9D8B030D-6E8A-4147-A177-3AD203B41FA5}">
                      <a16:colId xmlns:a16="http://schemas.microsoft.com/office/drawing/2014/main" val="276677959"/>
                    </a:ext>
                  </a:extLst>
                </a:gridCol>
              </a:tblGrid>
              <a:tr h="46164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Pasteur,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retour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expériences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terrain-labo.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transgression,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voies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 créativité. Dialogue : vaccins, médias et écoles, un ménage à deux. Dialogue : une innovation pédagogique,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sociale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territoriale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1994,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l'atelier Pasteur. Ateliers tournants : appropriations d'activités de classe. Visite libre des expositions (Musée des beaux-Arts et maison natale de Louis Pasteur).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3594067"/>
                  </a:ext>
                </a:extLst>
              </a:tr>
              <a:tr h="32512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l'UFC,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CNRS,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l'institut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Pasteur,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l'Academie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Sciences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fondation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main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pate.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612816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Commanderie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43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344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3462F07F-95D6-4082-B9D6-3C4E119722E4}"/>
              </a:ext>
            </a:extLst>
          </p:cNvPr>
          <p:cNvSpPr/>
          <p:nvPr/>
        </p:nvSpPr>
        <p:spPr>
          <a:xfrm rot="5400000">
            <a:off x="3758269" y="-1224792"/>
            <a:ext cx="4882393" cy="964734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DISPOSITIFS RÉSEAUX</a:t>
            </a:r>
          </a:p>
        </p:txBody>
      </p:sp>
    </p:spTree>
    <p:extLst>
      <p:ext uri="{BB962C8B-B14F-4D97-AF65-F5344CB8AC3E}">
        <p14:creationId xmlns:p14="http://schemas.microsoft.com/office/powerpoint/2010/main" val="293461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A2805760-6D57-4258-849D-1B8D43788210}"/>
              </a:ext>
            </a:extLst>
          </p:cNvPr>
          <p:cNvSpPr/>
          <p:nvPr/>
        </p:nvSpPr>
        <p:spPr>
          <a:xfrm rot="5400000">
            <a:off x="3758269" y="-1224792"/>
            <a:ext cx="4882393" cy="964734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DISPOSITIFS INTER-DEGRÉ</a:t>
            </a:r>
          </a:p>
        </p:txBody>
      </p:sp>
    </p:spTree>
    <p:extLst>
      <p:ext uri="{BB962C8B-B14F-4D97-AF65-F5344CB8AC3E}">
        <p14:creationId xmlns:p14="http://schemas.microsoft.com/office/powerpoint/2010/main" val="2399240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B99E202-632E-4E5E-A90C-5C94E14BF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97723"/>
              </p:ext>
            </p:extLst>
          </p:nvPr>
        </p:nvGraphicFramePr>
        <p:xfrm>
          <a:off x="484733" y="447875"/>
          <a:ext cx="10957848" cy="155941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7885">
                  <a:extLst>
                    <a:ext uri="{9D8B030D-6E8A-4147-A177-3AD203B41FA5}">
                      <a16:colId xmlns:a16="http://schemas.microsoft.com/office/drawing/2014/main" val="193694152"/>
                    </a:ext>
                  </a:extLst>
                </a:gridCol>
                <a:gridCol w="5539963">
                  <a:extLst>
                    <a:ext uri="{9D8B030D-6E8A-4147-A177-3AD203B41FA5}">
                      <a16:colId xmlns:a16="http://schemas.microsoft.com/office/drawing/2014/main" val="2186616327"/>
                    </a:ext>
                  </a:extLst>
                </a:gridCol>
              </a:tblGrid>
              <a:tr h="240022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rd01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l'entrée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3115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22D0392046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76084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Connaître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l'Education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Prioritaire,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référentiel,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spécificités.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Prendre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diversité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élèves.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6717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Mariane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Tanzi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69081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nommés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31693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REP-REP+.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22703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103394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nommés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001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29E6DCA-5B02-4A05-B360-8A889D5B6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49188"/>
              </p:ext>
            </p:extLst>
          </p:nvPr>
        </p:nvGraphicFramePr>
        <p:xfrm>
          <a:off x="484733" y="1986980"/>
          <a:ext cx="10957847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33227">
                  <a:extLst>
                    <a:ext uri="{9D8B030D-6E8A-4147-A177-3AD203B41FA5}">
                      <a16:colId xmlns:a16="http://schemas.microsoft.com/office/drawing/2014/main" val="2593897893"/>
                    </a:ext>
                  </a:extLst>
                </a:gridCol>
                <a:gridCol w="6624620">
                  <a:extLst>
                    <a:ext uri="{9D8B030D-6E8A-4147-A177-3AD203B41FA5}">
                      <a16:colId xmlns:a16="http://schemas.microsoft.com/office/drawing/2014/main" val="3340452576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rassurer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stagiaires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l'entrée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éducation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prioritaire.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 et tensions vécues individuellement : identifier les questions professionnelles spécifiques 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collectives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l'enseignement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contexte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spécif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01851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05755878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155506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4B869EF-620A-4F23-9C4A-E7AED1D25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82778"/>
              </p:ext>
            </p:extLst>
          </p:nvPr>
        </p:nvGraphicFramePr>
        <p:xfrm>
          <a:off x="484733" y="3249193"/>
          <a:ext cx="10957850" cy="16410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17886">
                  <a:extLst>
                    <a:ext uri="{9D8B030D-6E8A-4147-A177-3AD203B41FA5}">
                      <a16:colId xmlns:a16="http://schemas.microsoft.com/office/drawing/2014/main" val="981524360"/>
                    </a:ext>
                  </a:extLst>
                </a:gridCol>
                <a:gridCol w="5539964">
                  <a:extLst>
                    <a:ext uri="{9D8B030D-6E8A-4147-A177-3AD203B41FA5}">
                      <a16:colId xmlns:a16="http://schemas.microsoft.com/office/drawing/2014/main" val="2371148320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9447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22D0392047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99426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Favoriser et soutenir le travail collectif des coordonnateurs dans les équipes de réseaux ;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Inscrire son action dans le cadre des principes fondamentaux du système éducatif et dans le cadre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réglementaire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6905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TANZI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Mariane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21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0761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REP+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2074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Cordonnateurs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FAEP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0851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159368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Articuler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axes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coordonnateurs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8168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B33A6C86-CEF9-45A5-854C-6EF77C0E3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05366"/>
              </p:ext>
            </p:extLst>
          </p:nvPr>
        </p:nvGraphicFramePr>
        <p:xfrm>
          <a:off x="484733" y="4890238"/>
          <a:ext cx="10957847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33227">
                  <a:extLst>
                    <a:ext uri="{9D8B030D-6E8A-4147-A177-3AD203B41FA5}">
                      <a16:colId xmlns:a16="http://schemas.microsoft.com/office/drawing/2014/main" val="1377394556"/>
                    </a:ext>
                  </a:extLst>
                </a:gridCol>
                <a:gridCol w="6624620">
                  <a:extLst>
                    <a:ext uri="{9D8B030D-6E8A-4147-A177-3AD203B41FA5}">
                      <a16:colId xmlns:a16="http://schemas.microsoft.com/office/drawing/2014/main" val="2506078673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428625" indent="34290" algn="just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A partir des missions communes aux coordonnateurs de réseaux de l'académie : partager des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questions professionnelles et des ressources, comprendre les appuis communs et les spécificités locales ;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échanger,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mutualiser,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harmoniser,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collectivem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6966508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visios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mensuelles,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espace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"partage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ressources"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96500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390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230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380E287-05E7-47C2-9DC3-32C72DFD0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05213"/>
              </p:ext>
            </p:extLst>
          </p:nvPr>
        </p:nvGraphicFramePr>
        <p:xfrm>
          <a:off x="543458" y="435160"/>
          <a:ext cx="10613900" cy="21659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47827">
                  <a:extLst>
                    <a:ext uri="{9D8B030D-6E8A-4147-A177-3AD203B41FA5}">
                      <a16:colId xmlns:a16="http://schemas.microsoft.com/office/drawing/2014/main" val="638434543"/>
                    </a:ext>
                  </a:extLst>
                </a:gridCol>
                <a:gridCol w="5366073">
                  <a:extLst>
                    <a:ext uri="{9D8B030D-6E8A-4147-A177-3AD203B41FA5}">
                      <a16:colId xmlns:a16="http://schemas.microsoft.com/office/drawing/2014/main" val="1664640623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rd03-Accompagner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EP:constellations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,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FIL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348505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22D0392048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631625"/>
                  </a:ext>
                </a:extLst>
              </a:tr>
              <a:tr h="44513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Connaissance, prise en compte de la diversité des élèves et mise en œuvre de la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différenciation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Autonomie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engagement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l'activité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effectif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55125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Mariane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Tanzi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190498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EP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274104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EP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90937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350800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Constellations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83109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A645CD6-8F38-45D5-A73B-12349053C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05324"/>
              </p:ext>
            </p:extLst>
          </p:nvPr>
        </p:nvGraphicFramePr>
        <p:xfrm>
          <a:off x="543458" y="2601145"/>
          <a:ext cx="10613900" cy="11817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7215">
                  <a:extLst>
                    <a:ext uri="{9D8B030D-6E8A-4147-A177-3AD203B41FA5}">
                      <a16:colId xmlns:a16="http://schemas.microsoft.com/office/drawing/2014/main" val="3323177728"/>
                    </a:ext>
                  </a:extLst>
                </a:gridCol>
                <a:gridCol w="6416685">
                  <a:extLst>
                    <a:ext uri="{9D8B030D-6E8A-4147-A177-3AD203B41FA5}">
                      <a16:colId xmlns:a16="http://schemas.microsoft.com/office/drawing/2014/main" val="2545124765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369570" indent="34290" algn="just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Connaissance,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compte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diversité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différenciation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pédagogique.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Autonomie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personnel,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engagement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l'activité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effectif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selon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plusieurs thématiques retenues.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3887663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priorisé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ancienneté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EP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945738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19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501244"/>
                  </a:ext>
                </a:extLst>
              </a:tr>
              <a:tr h="23622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FIL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Equipes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4015838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6388A0A-2AFB-4AF4-A2F5-990F57E78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21165"/>
              </p:ext>
            </p:extLst>
          </p:nvPr>
        </p:nvGraphicFramePr>
        <p:xfrm>
          <a:off x="543458" y="3782880"/>
          <a:ext cx="10613900" cy="11817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7215">
                  <a:extLst>
                    <a:ext uri="{9D8B030D-6E8A-4147-A177-3AD203B41FA5}">
                      <a16:colId xmlns:a16="http://schemas.microsoft.com/office/drawing/2014/main" val="2901755742"/>
                    </a:ext>
                  </a:extLst>
                </a:gridCol>
                <a:gridCol w="6416685">
                  <a:extLst>
                    <a:ext uri="{9D8B030D-6E8A-4147-A177-3AD203B41FA5}">
                      <a16:colId xmlns:a16="http://schemas.microsoft.com/office/drawing/2014/main" val="1710530423"/>
                    </a:ext>
                  </a:extLst>
                </a:gridCol>
              </a:tblGrid>
              <a:tr h="46101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Différentes thématiques possibles : L'école d'après; enseigner plus explicitement et observer pour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Conforter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piliers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l'apprentissage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activités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cognitives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métacognitives.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Permettre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 les élèves d'entrer dans les apprentissages : c'est difficile avec ces élèves-là; Bien-être à l'école. Développer le travail collectif pour accroître l'efficacité pédagogique.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762827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volontaires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possibles.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9950952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832356"/>
                  </a:ext>
                </a:extLst>
              </a:tr>
              <a:tr h="234315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2784634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66C45EB-112A-4559-BB26-155B90FBF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08143"/>
              </p:ext>
            </p:extLst>
          </p:nvPr>
        </p:nvGraphicFramePr>
        <p:xfrm>
          <a:off x="543457" y="4964615"/>
          <a:ext cx="10613900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7215">
                  <a:extLst>
                    <a:ext uri="{9D8B030D-6E8A-4147-A177-3AD203B41FA5}">
                      <a16:colId xmlns:a16="http://schemas.microsoft.com/office/drawing/2014/main" val="787857046"/>
                    </a:ext>
                  </a:extLst>
                </a:gridCol>
                <a:gridCol w="6416685">
                  <a:extLst>
                    <a:ext uri="{9D8B030D-6E8A-4147-A177-3AD203B41FA5}">
                      <a16:colId xmlns:a16="http://schemas.microsoft.com/office/drawing/2014/main" val="4036707659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Travail en réseau : réflexion et action en inter degré/inter établissement). Connaissance, prise en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compte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diversité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différenciation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autonomie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l'élève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engagement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 l'activité et temps effectif de l'élève.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424985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directeurs,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pilotes,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encadrement,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AED.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788715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00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390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580580B-0061-48EF-B325-238FA4B21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867002"/>
              </p:ext>
            </p:extLst>
          </p:nvPr>
        </p:nvGraphicFramePr>
        <p:xfrm>
          <a:off x="593792" y="338818"/>
          <a:ext cx="11004417" cy="16385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0910">
                  <a:extLst>
                    <a:ext uri="{9D8B030D-6E8A-4147-A177-3AD203B41FA5}">
                      <a16:colId xmlns:a16="http://schemas.microsoft.com/office/drawing/2014/main" val="3514272443"/>
                    </a:ext>
                  </a:extLst>
                </a:gridCol>
                <a:gridCol w="5563507">
                  <a:extLst>
                    <a:ext uri="{9D8B030D-6E8A-4147-A177-3AD203B41FA5}">
                      <a16:colId xmlns:a16="http://schemas.microsoft.com/office/drawing/2014/main" val="809092926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rd04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Webinaire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évolution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professionnelle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5162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22D0392049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04945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leviers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possibles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s'interroge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avenir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 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certaine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est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déjà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engagée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d'évolution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4369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Sandrine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Relange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(SSARH)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40329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7140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L'agent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recevra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d'inscription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courriel.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Webinaires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inter-réseaux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313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Mercredi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après-midi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29472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rd04-1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professionnalisation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74504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B833C54-FB52-4A8D-ACD5-F7565B4D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71160"/>
              </p:ext>
            </p:extLst>
          </p:nvPr>
        </p:nvGraphicFramePr>
        <p:xfrm>
          <a:off x="593792" y="1977323"/>
          <a:ext cx="11004416" cy="7749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1643">
                  <a:extLst>
                    <a:ext uri="{9D8B030D-6E8A-4147-A177-3AD203B41FA5}">
                      <a16:colId xmlns:a16="http://schemas.microsoft.com/office/drawing/2014/main" val="2380004710"/>
                    </a:ext>
                  </a:extLst>
                </a:gridCol>
                <a:gridCol w="6652773">
                  <a:extLst>
                    <a:ext uri="{9D8B030D-6E8A-4147-A177-3AD203B41FA5}">
                      <a16:colId xmlns:a16="http://schemas.microsoft.com/office/drawing/2014/main" val="751563726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leviers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formation,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concours,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promotions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internes…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692962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724084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09404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rd04-2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Cultiver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6029207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841F6B8-69CC-4B84-B0F2-0A3887583F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4016"/>
              </p:ext>
            </p:extLst>
          </p:nvPr>
        </p:nvGraphicFramePr>
        <p:xfrm>
          <a:off x="593792" y="2752273"/>
          <a:ext cx="11004416" cy="8949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1643">
                  <a:extLst>
                    <a:ext uri="{9D8B030D-6E8A-4147-A177-3AD203B41FA5}">
                      <a16:colId xmlns:a16="http://schemas.microsoft.com/office/drawing/2014/main" val="3519212342"/>
                    </a:ext>
                  </a:extLst>
                </a:gridCol>
                <a:gridCol w="6652773">
                  <a:extLst>
                    <a:ext uri="{9D8B030D-6E8A-4147-A177-3AD203B41FA5}">
                      <a16:colId xmlns:a16="http://schemas.microsoft.com/office/drawing/2014/main" val="1448542805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8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concept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cartographier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relationnel.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Maîtriser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bonnes pratiques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entretenir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carnet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d'adresses.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stratégie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5904071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personne,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931887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046354"/>
                  </a:ext>
                </a:extLst>
              </a:tr>
              <a:tr h="23622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rd04-3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mobilité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81384072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7BCA7E3-E9E9-45B9-AFE3-FB71DD01E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66444"/>
              </p:ext>
            </p:extLst>
          </p:nvPr>
        </p:nvGraphicFramePr>
        <p:xfrm>
          <a:off x="593792" y="3653572"/>
          <a:ext cx="11004416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1643">
                  <a:extLst>
                    <a:ext uri="{9D8B030D-6E8A-4147-A177-3AD203B41FA5}">
                      <a16:colId xmlns:a16="http://schemas.microsoft.com/office/drawing/2014/main" val="2917730018"/>
                    </a:ext>
                  </a:extLst>
                </a:gridCol>
                <a:gridCol w="6652773">
                  <a:extLst>
                    <a:ext uri="{9D8B030D-6E8A-4147-A177-3AD203B41FA5}">
                      <a16:colId xmlns:a16="http://schemas.microsoft.com/office/drawing/2014/main" val="982852987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Echange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webinaire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partir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d'un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support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donnant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questions-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réponses.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8986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68923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1086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26A53FB-24D6-4E2C-86EA-A677BFA39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06023"/>
              </p:ext>
            </p:extLst>
          </p:nvPr>
        </p:nvGraphicFramePr>
        <p:xfrm>
          <a:off x="593792" y="4265217"/>
          <a:ext cx="11004417" cy="15410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0910">
                  <a:extLst>
                    <a:ext uri="{9D8B030D-6E8A-4147-A177-3AD203B41FA5}">
                      <a16:colId xmlns:a16="http://schemas.microsoft.com/office/drawing/2014/main" val="1386542300"/>
                    </a:ext>
                  </a:extLst>
                </a:gridCol>
                <a:gridCol w="5563507">
                  <a:extLst>
                    <a:ext uri="{9D8B030D-6E8A-4147-A177-3AD203B41FA5}">
                      <a16:colId xmlns:a16="http://schemas.microsoft.com/office/drawing/2014/main" val="1789413412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rd20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d’Initiative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3958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22D0392050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7800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diversifiés,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exprimés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logique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d'établissements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centre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ressources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mutualisées.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938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56469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92887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8890" marR="184785" indent="34290">
                        <a:lnSpc>
                          <a:spcPct val="9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Principal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Proviseur.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Revermont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(IEN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Sud),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Nord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(IEN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Sud),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Haut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(IEN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Champagnole).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58759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72779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d’Initiative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405473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A37EE555-7166-465C-845F-DB9C6CE27E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64553"/>
              </p:ext>
            </p:extLst>
          </p:nvPr>
        </p:nvGraphicFramePr>
        <p:xfrm>
          <a:off x="593791" y="5806227"/>
          <a:ext cx="11004416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1643">
                  <a:extLst>
                    <a:ext uri="{9D8B030D-6E8A-4147-A177-3AD203B41FA5}">
                      <a16:colId xmlns:a16="http://schemas.microsoft.com/office/drawing/2014/main" val="606147639"/>
                    </a:ext>
                  </a:extLst>
                </a:gridCol>
                <a:gridCol w="6652773">
                  <a:extLst>
                    <a:ext uri="{9D8B030D-6E8A-4147-A177-3AD203B41FA5}">
                      <a16:colId xmlns:a16="http://schemas.microsoft.com/office/drawing/2014/main" val="1644465273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8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seront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élaborés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partir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d’un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diagnostic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partagé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ils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s’appuieront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projets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d’établissement,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projets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d’école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contrats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d’objectifs existants.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913331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bassin,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notamment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RH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proximité.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47064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chacun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12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25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19B10BE-E791-45C1-9D1B-508D80A3B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25303"/>
              </p:ext>
            </p:extLst>
          </p:nvPr>
        </p:nvGraphicFramePr>
        <p:xfrm>
          <a:off x="342119" y="610022"/>
          <a:ext cx="11318575" cy="1548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6239">
                  <a:extLst>
                    <a:ext uri="{9D8B030D-6E8A-4147-A177-3AD203B41FA5}">
                      <a16:colId xmlns:a16="http://schemas.microsoft.com/office/drawing/2014/main" val="2489324182"/>
                    </a:ext>
                  </a:extLst>
                </a:gridCol>
                <a:gridCol w="5722336">
                  <a:extLst>
                    <a:ext uri="{9D8B030D-6E8A-4147-A177-3AD203B41FA5}">
                      <a16:colId xmlns:a16="http://schemas.microsoft.com/office/drawing/2014/main" val="160869328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rf01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6753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22D0392051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543819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Ingénierie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l'EP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perspectives.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FIL,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FIR.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2269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TANZI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Mariane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352719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FAEP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71621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69434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0191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EDP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 travail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72585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6BF07CF-A575-45F1-9373-70AE4833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589713"/>
              </p:ext>
            </p:extLst>
          </p:nvPr>
        </p:nvGraphicFramePr>
        <p:xfrm>
          <a:off x="342120" y="2158022"/>
          <a:ext cx="11318575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5875">
                  <a:extLst>
                    <a:ext uri="{9D8B030D-6E8A-4147-A177-3AD203B41FA5}">
                      <a16:colId xmlns:a16="http://schemas.microsoft.com/office/drawing/2014/main" val="4169680752"/>
                    </a:ext>
                  </a:extLst>
                </a:gridCol>
                <a:gridCol w="6842700">
                  <a:extLst>
                    <a:ext uri="{9D8B030D-6E8A-4147-A177-3AD203B41FA5}">
                      <a16:colId xmlns:a16="http://schemas.microsoft.com/office/drawing/2014/main" val="911666494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8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l'Education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Prioritaire.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Ingénierie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pédagogique.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exigences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l'EP.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Proposer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 aux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acteurs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l'EP.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729436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601626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750249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52CD37E-1C3D-4657-BBF1-3DFF0863CE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04356"/>
              </p:ext>
            </p:extLst>
          </p:nvPr>
        </p:nvGraphicFramePr>
        <p:xfrm>
          <a:off x="342121" y="2963526"/>
          <a:ext cx="11318575" cy="1611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6239">
                  <a:extLst>
                    <a:ext uri="{9D8B030D-6E8A-4147-A177-3AD203B41FA5}">
                      <a16:colId xmlns:a16="http://schemas.microsoft.com/office/drawing/2014/main" val="541900065"/>
                    </a:ext>
                  </a:extLst>
                </a:gridCol>
                <a:gridCol w="5722336">
                  <a:extLst>
                    <a:ext uri="{9D8B030D-6E8A-4147-A177-3AD203B41FA5}">
                      <a16:colId xmlns:a16="http://schemas.microsoft.com/office/drawing/2014/main" val="3449792723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rf02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GT Tableau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bord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57141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22D0392052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959142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Mettre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pilotage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éducatif.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Communiquer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travailler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Gérer les ressources humaines. Adopter une posture de cadre. Incarner et faire partager les valeurs de service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 d'éducation. Groupe de travail pour une meilleure lisibilité des données de l'EP académique 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identification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besoins 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 (formations,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...)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44792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TANZI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Mariane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06406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IPR,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Chefs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d'établissement,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FAEP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9576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visios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8910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65569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EDP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Tableau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bord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académique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7838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7BFBC5A-11A1-461A-84AF-67C069B8A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11509"/>
              </p:ext>
            </p:extLst>
          </p:nvPr>
        </p:nvGraphicFramePr>
        <p:xfrm>
          <a:off x="342121" y="4570430"/>
          <a:ext cx="11318575" cy="540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5875">
                  <a:extLst>
                    <a:ext uri="{9D8B030D-6E8A-4147-A177-3AD203B41FA5}">
                      <a16:colId xmlns:a16="http://schemas.microsoft.com/office/drawing/2014/main" val="4125042090"/>
                    </a:ext>
                  </a:extLst>
                </a:gridCol>
                <a:gridCol w="6842700">
                  <a:extLst>
                    <a:ext uri="{9D8B030D-6E8A-4147-A177-3AD203B41FA5}">
                      <a16:colId xmlns:a16="http://schemas.microsoft.com/office/drawing/2014/main" val="2387374221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tableau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bord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l'Education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Prioritaire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(données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chiffrées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360144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l'année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visios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6146963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210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442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A2A1457-B57F-4C43-9B74-E4B546C2A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08411"/>
              </p:ext>
            </p:extLst>
          </p:nvPr>
        </p:nvGraphicFramePr>
        <p:xfrm>
          <a:off x="291788" y="217046"/>
          <a:ext cx="11217907" cy="16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46466">
                  <a:extLst>
                    <a:ext uri="{9D8B030D-6E8A-4147-A177-3AD203B41FA5}">
                      <a16:colId xmlns:a16="http://schemas.microsoft.com/office/drawing/2014/main" val="4122015533"/>
                    </a:ext>
                  </a:extLst>
                </a:gridCol>
                <a:gridCol w="5671441">
                  <a:extLst>
                    <a:ext uri="{9D8B030D-6E8A-4147-A177-3AD203B41FA5}">
                      <a16:colId xmlns:a16="http://schemas.microsoft.com/office/drawing/2014/main" val="3137992766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rh01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Maitriser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mobilité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professionnelle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94267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22D0392053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200943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4445" marR="80010" indent="34290" algn="just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l'agent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d'évolution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ateliers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s'approprier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mobilité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CV,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lettre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motivation,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l'entretien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recrutement,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maîtrise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l'outil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informatique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questionnement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construction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projet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transition.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4026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Sandrine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Relange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(SSARH)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52201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9499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04384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mercredis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après-midi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11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25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janvier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46904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Rédiger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CV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personnalisé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3012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D1BB2F2-38AC-46DE-8469-5235FCE1D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91735"/>
              </p:ext>
            </p:extLst>
          </p:nvPr>
        </p:nvGraphicFramePr>
        <p:xfrm>
          <a:off x="291787" y="1881348"/>
          <a:ext cx="11217907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422636240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3750825848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représentations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CV.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enjeux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CV.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structuration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organisation.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Trouver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 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modèle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CV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choisir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37082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Réservation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salle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informatique.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8157362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103720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Rédiger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lettre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motivation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63347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700FBA2-3C9A-4E67-B8F2-07E737276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63722"/>
              </p:ext>
            </p:extLst>
          </p:nvPr>
        </p:nvGraphicFramePr>
        <p:xfrm>
          <a:off x="291787" y="2645650"/>
          <a:ext cx="11217907" cy="75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4103344274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2210760635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attendus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lettre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motivation.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structuration.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erreurs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éviter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points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mettre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valeur.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1164254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6930452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829391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préparer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entretien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recrutement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83610511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F4F084C-CF2E-46CC-8DCA-39BE9941D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21146"/>
              </p:ext>
            </p:extLst>
          </p:nvPr>
        </p:nvGraphicFramePr>
        <p:xfrm>
          <a:off x="291787" y="3429000"/>
          <a:ext cx="11217907" cy="93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3118998395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3282933506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entretien.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Formaliser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questions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peuvent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vous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posées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mieux connaitre le candidat, détecter ses motivations, mettre en valeur ses compétences… Travail sur l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élocution,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façon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 exprimer :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comment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poser sa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voix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5005614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700681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34346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familiariser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outil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informatique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425596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0A17DE9-88E7-460D-B486-DA6B2E973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38413"/>
              </p:ext>
            </p:extLst>
          </p:nvPr>
        </p:nvGraphicFramePr>
        <p:xfrm>
          <a:off x="291787" y="4392350"/>
          <a:ext cx="11217907" cy="7755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3141050083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2287422597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Découvrir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applications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base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Windows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word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excel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Apprendre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utiliser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Internet,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 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informations,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gérer sa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boite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mail.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066063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84785" indent="34290">
                        <a:lnSpc>
                          <a:spcPct val="98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impliquée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 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mobilité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1815136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784336"/>
                  </a:ext>
                </a:extLst>
              </a:tr>
              <a:tr h="235585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Construire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projet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transition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pro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63145261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FC6841B-8FA4-4BAA-84BB-AD35A44B0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051145"/>
              </p:ext>
            </p:extLst>
          </p:nvPr>
        </p:nvGraphicFramePr>
        <p:xfrm>
          <a:off x="291787" y="5195285"/>
          <a:ext cx="11217907" cy="10198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36067">
                  <a:extLst>
                    <a:ext uri="{9D8B030D-6E8A-4147-A177-3AD203B41FA5}">
                      <a16:colId xmlns:a16="http://schemas.microsoft.com/office/drawing/2014/main" val="2511209922"/>
                    </a:ext>
                  </a:extLst>
                </a:gridCol>
                <a:gridCol w="6781840">
                  <a:extLst>
                    <a:ext uri="{9D8B030D-6E8A-4147-A177-3AD203B41FA5}">
                      <a16:colId xmlns:a16="http://schemas.microsoft.com/office/drawing/2014/main" val="1636925631"/>
                    </a:ext>
                  </a:extLst>
                </a:gridCol>
              </a:tblGrid>
              <a:tr h="461010">
                <a:tc gridSpan="2">
                  <a:txBody>
                    <a:bodyPr/>
                    <a:lstStyle/>
                    <a:p>
                      <a:pPr marL="4445" marR="360680" indent="34290" algn="just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transition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repérer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éléments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déclencheurs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changement.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motivations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travail,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points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points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vigilance.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Etablir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diagnostic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 compétences. Découvrir les métiers : enjeux et méthodologie de l enquête métier. Repérer les personnes ressources dans son environnement professionnel. Enoncer son projet, les étapes de construction et vérifier sa faisabilité. Formaliser son plan d'action.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52788967"/>
                  </a:ext>
                </a:extLst>
              </a:tr>
              <a:tr h="32512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8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catégorie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rencontre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moins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fois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CRH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proximité.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2446132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961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65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pentagone 1">
            <a:extLst>
              <a:ext uri="{FF2B5EF4-FFF2-40B4-BE49-F238E27FC236}">
                <a16:creationId xmlns:a16="http://schemas.microsoft.com/office/drawing/2014/main" id="{8F566805-1779-44B0-9BD9-3C1B8DDEC9F0}"/>
              </a:ext>
            </a:extLst>
          </p:cNvPr>
          <p:cNvSpPr/>
          <p:nvPr/>
        </p:nvSpPr>
        <p:spPr>
          <a:xfrm rot="5400000">
            <a:off x="3758269" y="-1224792"/>
            <a:ext cx="4882393" cy="964734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4800" dirty="0">
                <a:solidFill>
                  <a:schemeClr val="tx1"/>
                </a:solidFill>
              </a:rPr>
              <a:t>DISPOSITIFS DÉPARTEMENTAUX</a:t>
            </a:r>
          </a:p>
        </p:txBody>
      </p:sp>
    </p:spTree>
    <p:extLst>
      <p:ext uri="{BB962C8B-B14F-4D97-AF65-F5344CB8AC3E}">
        <p14:creationId xmlns:p14="http://schemas.microsoft.com/office/powerpoint/2010/main" val="498507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6FE3B33-4527-44CE-9136-CCCF17103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81650"/>
              </p:ext>
            </p:extLst>
          </p:nvPr>
        </p:nvGraphicFramePr>
        <p:xfrm>
          <a:off x="417623" y="372656"/>
          <a:ext cx="11356754" cy="19386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15116">
                  <a:extLst>
                    <a:ext uri="{9D8B030D-6E8A-4147-A177-3AD203B41FA5}">
                      <a16:colId xmlns:a16="http://schemas.microsoft.com/office/drawing/2014/main" val="3175869507"/>
                    </a:ext>
                  </a:extLst>
                </a:gridCol>
                <a:gridCol w="5741638">
                  <a:extLst>
                    <a:ext uri="{9D8B030D-6E8A-4147-A177-3AD203B41FA5}">
                      <a16:colId xmlns:a16="http://schemas.microsoft.com/office/drawing/2014/main" val="4074457938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54084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2291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2022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427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24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568441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300710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6361"/>
                  </a:ext>
                </a:extLst>
              </a:tr>
              <a:tr h="25527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83522"/>
                  </a:ext>
                </a:extLst>
              </a:tr>
              <a:tr h="23876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82855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6F9C254C-88A9-41D7-80CA-FC87E93F2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48368"/>
              </p:ext>
            </p:extLst>
          </p:nvPr>
        </p:nvGraphicFramePr>
        <p:xfrm>
          <a:off x="417623" y="2311311"/>
          <a:ext cx="11356754" cy="7073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4325">
                  <a:extLst>
                    <a:ext uri="{9D8B030D-6E8A-4147-A177-3AD203B41FA5}">
                      <a16:colId xmlns:a16="http://schemas.microsoft.com/office/drawing/2014/main" val="1768719117"/>
                    </a:ext>
                  </a:extLst>
                </a:gridCol>
                <a:gridCol w="1306648">
                  <a:extLst>
                    <a:ext uri="{9D8B030D-6E8A-4147-A177-3AD203B41FA5}">
                      <a16:colId xmlns:a16="http://schemas.microsoft.com/office/drawing/2014/main" val="3218134165"/>
                    </a:ext>
                  </a:extLst>
                </a:gridCol>
                <a:gridCol w="6865781">
                  <a:extLst>
                    <a:ext uri="{9D8B030D-6E8A-4147-A177-3AD203B41FA5}">
                      <a16:colId xmlns:a16="http://schemas.microsoft.com/office/drawing/2014/main" val="1363067474"/>
                    </a:ext>
                  </a:extLst>
                </a:gridCol>
              </a:tblGrid>
              <a:tr h="233045">
                <a:tc gridSpan="3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055396"/>
                  </a:ext>
                </a:extLst>
              </a:tr>
              <a:tr h="241300">
                <a:tc gridSpan="3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31500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790140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9A6BCD9-9D21-4257-929B-412C103A4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22419"/>
              </p:ext>
            </p:extLst>
          </p:nvPr>
        </p:nvGraphicFramePr>
        <p:xfrm>
          <a:off x="417623" y="3206230"/>
          <a:ext cx="11356754" cy="19424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15116">
                  <a:extLst>
                    <a:ext uri="{9D8B030D-6E8A-4147-A177-3AD203B41FA5}">
                      <a16:colId xmlns:a16="http://schemas.microsoft.com/office/drawing/2014/main" val="1369119482"/>
                    </a:ext>
                  </a:extLst>
                </a:gridCol>
                <a:gridCol w="5741638">
                  <a:extLst>
                    <a:ext uri="{9D8B030D-6E8A-4147-A177-3AD203B41FA5}">
                      <a16:colId xmlns:a16="http://schemas.microsoft.com/office/drawing/2014/main" val="3957791311"/>
                    </a:ext>
                  </a:extLst>
                </a:gridCol>
              </a:tblGrid>
              <a:tr h="22225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dd03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12807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22D0391013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274691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2023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53558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182498"/>
                  </a:ext>
                </a:extLst>
              </a:tr>
              <a:tr h="229235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28227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614193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13314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6594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8A97645B-2454-486F-965E-0973C993B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44612"/>
              </p:ext>
            </p:extLst>
          </p:nvPr>
        </p:nvGraphicFramePr>
        <p:xfrm>
          <a:off x="417622" y="5148695"/>
          <a:ext cx="11356754" cy="7080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4325">
                  <a:extLst>
                    <a:ext uri="{9D8B030D-6E8A-4147-A177-3AD203B41FA5}">
                      <a16:colId xmlns:a16="http://schemas.microsoft.com/office/drawing/2014/main" val="3894036814"/>
                    </a:ext>
                  </a:extLst>
                </a:gridCol>
                <a:gridCol w="1306648">
                  <a:extLst>
                    <a:ext uri="{9D8B030D-6E8A-4147-A177-3AD203B41FA5}">
                      <a16:colId xmlns:a16="http://schemas.microsoft.com/office/drawing/2014/main" val="1078424306"/>
                    </a:ext>
                  </a:extLst>
                </a:gridCol>
                <a:gridCol w="6865781">
                  <a:extLst>
                    <a:ext uri="{9D8B030D-6E8A-4147-A177-3AD203B41FA5}">
                      <a16:colId xmlns:a16="http://schemas.microsoft.com/office/drawing/2014/main" val="1359312842"/>
                    </a:ext>
                  </a:extLst>
                </a:gridCol>
              </a:tblGrid>
              <a:tr h="233045">
                <a:tc gridSpan="3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liés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diplôme.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77205"/>
                  </a:ext>
                </a:extLst>
              </a:tr>
              <a:tr h="241935">
                <a:tc gridSpan="3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088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98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783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B904402-5298-44C5-B5E4-D10DFBE88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64200"/>
              </p:ext>
            </p:extLst>
          </p:nvPr>
        </p:nvGraphicFramePr>
        <p:xfrm>
          <a:off x="543457" y="447875"/>
          <a:ext cx="11105086" cy="20231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90684">
                  <a:extLst>
                    <a:ext uri="{9D8B030D-6E8A-4147-A177-3AD203B41FA5}">
                      <a16:colId xmlns:a16="http://schemas.microsoft.com/office/drawing/2014/main" val="396751723"/>
                    </a:ext>
                  </a:extLst>
                </a:gridCol>
                <a:gridCol w="5614402">
                  <a:extLst>
                    <a:ext uri="{9D8B030D-6E8A-4147-A177-3AD203B41FA5}">
                      <a16:colId xmlns:a16="http://schemas.microsoft.com/office/drawing/2014/main" val="2464416242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dd04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Titulaires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remplaçants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940575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22D0391014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70246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Concevoir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métier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remplaçant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l'aune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inclusive: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sens,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approche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adaptations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6259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01612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Titulaires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remplaçants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64653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Priorité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donnée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remplaçants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deuxième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année.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938786"/>
                  </a:ext>
                </a:extLst>
              </a:tr>
              <a:tr h="2546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44806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998302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Titulaires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remplaçants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87832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846E3DB-5FD0-4F00-BD5E-FBE097448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874658"/>
              </p:ext>
            </p:extLst>
          </p:nvPr>
        </p:nvGraphicFramePr>
        <p:xfrm>
          <a:off x="543457" y="2470985"/>
          <a:ext cx="11105087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453">
                  <a:extLst>
                    <a:ext uri="{9D8B030D-6E8A-4147-A177-3AD203B41FA5}">
                      <a16:colId xmlns:a16="http://schemas.microsoft.com/office/drawing/2014/main" val="2127972979"/>
                    </a:ext>
                  </a:extLst>
                </a:gridCol>
                <a:gridCol w="6713634">
                  <a:extLst>
                    <a:ext uri="{9D8B030D-6E8A-4147-A177-3AD203B41FA5}">
                      <a16:colId xmlns:a16="http://schemas.microsoft.com/office/drawing/2014/main" val="2491642413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approches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qui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permettent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pédagogique;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exploration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démarches; comprendre les aides et les ressources disponibles; s'appuyer sur les personnes ressources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la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difficulté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8008060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circonscription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spécificités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métier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remplaçant.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99406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027736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08ADF93-052B-4AD6-8552-C0F05F7C1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49767"/>
              </p:ext>
            </p:extLst>
          </p:nvPr>
        </p:nvGraphicFramePr>
        <p:xfrm>
          <a:off x="543457" y="3532856"/>
          <a:ext cx="11105086" cy="23126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90684">
                  <a:extLst>
                    <a:ext uri="{9D8B030D-6E8A-4147-A177-3AD203B41FA5}">
                      <a16:colId xmlns:a16="http://schemas.microsoft.com/office/drawing/2014/main" val="384024902"/>
                    </a:ext>
                  </a:extLst>
                </a:gridCol>
                <a:gridCol w="5614402">
                  <a:extLst>
                    <a:ext uri="{9D8B030D-6E8A-4147-A177-3AD203B41FA5}">
                      <a16:colId xmlns:a16="http://schemas.microsoft.com/office/drawing/2014/main" val="3650833552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dd05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initiale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585939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22D0391015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996520"/>
                  </a:ext>
                </a:extLst>
              </a:tr>
              <a:tr h="58991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Accompagner les professeurs stagiaires dans la construction de séquences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d'enseignement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polyvalence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élaborant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réponses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adaptées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derniers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différenciation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séquences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4445">
                        <a:lnSpc>
                          <a:spcPts val="1100"/>
                        </a:lnSpc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produites.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l'analyse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posture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réflexive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84698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086799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269066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172929"/>
                  </a:ext>
                </a:extLst>
              </a:tr>
              <a:tr h="2546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06749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initiale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76562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5D765E2-D035-4C25-9D4C-4E6CCBDCE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210879"/>
              </p:ext>
            </p:extLst>
          </p:nvPr>
        </p:nvGraphicFramePr>
        <p:xfrm>
          <a:off x="543456" y="5845526"/>
          <a:ext cx="11105087" cy="7073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1453">
                  <a:extLst>
                    <a:ext uri="{9D8B030D-6E8A-4147-A177-3AD203B41FA5}">
                      <a16:colId xmlns:a16="http://schemas.microsoft.com/office/drawing/2014/main" val="3563953223"/>
                    </a:ext>
                  </a:extLst>
                </a:gridCol>
                <a:gridCol w="6713634">
                  <a:extLst>
                    <a:ext uri="{9D8B030D-6E8A-4147-A177-3AD203B41FA5}">
                      <a16:colId xmlns:a16="http://schemas.microsoft.com/office/drawing/2014/main" val="2424836950"/>
                    </a:ext>
                  </a:extLst>
                </a:gridCol>
              </a:tblGrid>
              <a:tr h="23241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033722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49039557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1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8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8624D9E1-DEFD-41CB-8F26-5C530AD2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77942"/>
              </p:ext>
            </p:extLst>
          </p:nvPr>
        </p:nvGraphicFramePr>
        <p:xfrm>
          <a:off x="375677" y="296500"/>
          <a:ext cx="11024962" cy="16111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51068">
                  <a:extLst>
                    <a:ext uri="{9D8B030D-6E8A-4147-A177-3AD203B41FA5}">
                      <a16:colId xmlns:a16="http://schemas.microsoft.com/office/drawing/2014/main" val="3706877370"/>
                    </a:ext>
                  </a:extLst>
                </a:gridCol>
                <a:gridCol w="5573894">
                  <a:extLst>
                    <a:ext uri="{9D8B030D-6E8A-4147-A177-3AD203B41FA5}">
                      <a16:colId xmlns:a16="http://schemas.microsoft.com/office/drawing/2014/main" val="851566955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dd06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faisant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35536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22D0391016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9506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faisant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afin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qu'ils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puissent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exigences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premières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fonctionnement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d'une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0299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21783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faisant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2728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49216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déterminer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53428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Directeurs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faisant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fonction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34041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ECABB15-46AB-411B-8F4E-3E998373A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04553"/>
              </p:ext>
            </p:extLst>
          </p:nvPr>
        </p:nvGraphicFramePr>
        <p:xfrm>
          <a:off x="375677" y="1925944"/>
          <a:ext cx="11024962" cy="7912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59768">
                  <a:extLst>
                    <a:ext uri="{9D8B030D-6E8A-4147-A177-3AD203B41FA5}">
                      <a16:colId xmlns:a16="http://schemas.microsoft.com/office/drawing/2014/main" val="1397578791"/>
                    </a:ext>
                  </a:extLst>
                </a:gridCol>
                <a:gridCol w="6665194">
                  <a:extLst>
                    <a:ext uri="{9D8B030D-6E8A-4147-A177-3AD203B41FA5}">
                      <a16:colId xmlns:a16="http://schemas.microsoft.com/office/drawing/2014/main" val="3452186184"/>
                    </a:ext>
                  </a:extLst>
                </a:gridCol>
              </a:tblGrid>
              <a:tr h="31623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Eléments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indispensables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l'exercice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direction: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responsabilité,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sécurité,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gestion,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communication,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impulsion,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partenariats.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9128978"/>
                  </a:ext>
                </a:extLst>
              </a:tr>
              <a:tr h="2419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085857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83651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4E5EFE5-3D01-486D-ACE1-CC1EA8A1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965155"/>
              </p:ext>
            </p:extLst>
          </p:nvPr>
        </p:nvGraphicFramePr>
        <p:xfrm>
          <a:off x="375678" y="2775633"/>
          <a:ext cx="11024962" cy="16924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51068">
                  <a:extLst>
                    <a:ext uri="{9D8B030D-6E8A-4147-A177-3AD203B41FA5}">
                      <a16:colId xmlns:a16="http://schemas.microsoft.com/office/drawing/2014/main" val="2055607658"/>
                    </a:ext>
                  </a:extLst>
                </a:gridCol>
                <a:gridCol w="5573894">
                  <a:extLst>
                    <a:ext uri="{9D8B030D-6E8A-4147-A177-3AD203B41FA5}">
                      <a16:colId xmlns:a16="http://schemas.microsoft.com/office/drawing/2014/main" val="2136748488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dd08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PRIMAVERA</a:t>
                      </a:r>
                      <a:r>
                        <a:rPr lang="fr-FR" sz="1100" b="1" spc="-3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initiale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60826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5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22D0391017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244916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langage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psychosociales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 addictions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programme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"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Primavera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".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828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</a:p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8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803253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CM1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CM2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8601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doivent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Primavera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2572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38507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PRIMAVERA</a:t>
                      </a:r>
                      <a:r>
                        <a:rPr lang="fr-FR" sz="1100" b="1" spc="-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initiale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65248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B1F5199-224F-474B-8F9C-7F9F09082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86254"/>
              </p:ext>
            </p:extLst>
          </p:nvPr>
        </p:nvGraphicFramePr>
        <p:xfrm>
          <a:off x="375677" y="4460460"/>
          <a:ext cx="11024962" cy="12649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91294">
                  <a:extLst>
                    <a:ext uri="{9D8B030D-6E8A-4147-A177-3AD203B41FA5}">
                      <a16:colId xmlns:a16="http://schemas.microsoft.com/office/drawing/2014/main" val="1084834256"/>
                    </a:ext>
                  </a:extLst>
                </a:gridCol>
                <a:gridCol w="1268474">
                  <a:extLst>
                    <a:ext uri="{9D8B030D-6E8A-4147-A177-3AD203B41FA5}">
                      <a16:colId xmlns:a16="http://schemas.microsoft.com/office/drawing/2014/main" val="938526161"/>
                    </a:ext>
                  </a:extLst>
                </a:gridCol>
                <a:gridCol w="6665194">
                  <a:extLst>
                    <a:ext uri="{9D8B030D-6E8A-4147-A177-3AD203B41FA5}">
                      <a16:colId xmlns:a16="http://schemas.microsoft.com/office/drawing/2014/main" val="2085873279"/>
                    </a:ext>
                  </a:extLst>
                </a:gridCol>
              </a:tblGrid>
              <a:tr h="460375">
                <a:tc gridSpan="3">
                  <a:txBody>
                    <a:bodyPr/>
                    <a:lstStyle/>
                    <a:p>
                      <a:pPr marL="4445" marR="568960" indent="34290" algn="just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programme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Primavera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S'approprier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séances.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 les connaissances autour des compétences psychosociales. Construire un lexique autour des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addictives.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05875"/>
                  </a:ext>
                </a:extLst>
              </a:tr>
              <a:tr h="325120">
                <a:tc gridSpan="3">
                  <a:txBody>
                    <a:bodyPr/>
                    <a:lstStyle/>
                    <a:p>
                      <a:pPr marL="4445" marR="18478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Stage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12h.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Cette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nécessite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rémunérés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structure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 le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leurs missions.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6386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déterminer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46872"/>
                  </a:ext>
                </a:extLst>
              </a:tr>
              <a:tr h="235585">
                <a:tc gridSpan="3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nouvellement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nommés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maternelle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240253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B0F61E8-C67B-4F4A-BE77-217F5BC8F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680446"/>
              </p:ext>
            </p:extLst>
          </p:nvPr>
        </p:nvGraphicFramePr>
        <p:xfrm>
          <a:off x="375677" y="5725380"/>
          <a:ext cx="11024962" cy="7899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91294">
                  <a:extLst>
                    <a:ext uri="{9D8B030D-6E8A-4147-A177-3AD203B41FA5}">
                      <a16:colId xmlns:a16="http://schemas.microsoft.com/office/drawing/2014/main" val="1141897284"/>
                    </a:ext>
                  </a:extLst>
                </a:gridCol>
                <a:gridCol w="1268474">
                  <a:extLst>
                    <a:ext uri="{9D8B030D-6E8A-4147-A177-3AD203B41FA5}">
                      <a16:colId xmlns:a16="http://schemas.microsoft.com/office/drawing/2014/main" val="2434281277"/>
                    </a:ext>
                  </a:extLst>
                </a:gridCol>
                <a:gridCol w="6665194">
                  <a:extLst>
                    <a:ext uri="{9D8B030D-6E8A-4147-A177-3AD203B41FA5}">
                      <a16:colId xmlns:a16="http://schemas.microsoft.com/office/drawing/2014/main" val="1940466122"/>
                    </a:ext>
                  </a:extLst>
                </a:gridCol>
              </a:tblGrid>
              <a:tr h="316230">
                <a:tc gridSpan="3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partir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d'une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programme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d'apprentissage,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classe.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056826"/>
                  </a:ext>
                </a:extLst>
              </a:tr>
              <a:tr h="240665">
                <a:tc gridSpan="3">
                  <a:txBody>
                    <a:bodyPr/>
                    <a:lstStyle/>
                    <a:p>
                      <a:pPr marL="38735">
                        <a:spcBef>
                          <a:spcPts val="1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21330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00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747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127365E-49AC-405B-9EA5-9D90B60F6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72597"/>
              </p:ext>
            </p:extLst>
          </p:nvPr>
        </p:nvGraphicFramePr>
        <p:xfrm>
          <a:off x="484734" y="388255"/>
          <a:ext cx="11075294" cy="2190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5954">
                  <a:extLst>
                    <a:ext uri="{9D8B030D-6E8A-4147-A177-3AD203B41FA5}">
                      <a16:colId xmlns:a16="http://schemas.microsoft.com/office/drawing/2014/main" val="1709510155"/>
                    </a:ext>
                  </a:extLst>
                </a:gridCol>
                <a:gridCol w="5599340">
                  <a:extLst>
                    <a:ext uri="{9D8B030D-6E8A-4147-A177-3AD203B41FA5}">
                      <a16:colId xmlns:a16="http://schemas.microsoft.com/office/drawing/2014/main" val="3734699432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dd10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Accompagnement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T1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14525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22D0391019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4920737"/>
                  </a:ext>
                </a:extLst>
              </a:tr>
              <a:tr h="468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Accompagner les professeurs néo-titulaires dans la construction de séquences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d'enseignement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polyvalence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élaborant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réponses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adaptées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ces derniers dans le cadre d'une différenciation pédagogique. Accompagner la mise en œuvre des séquences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produites.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l'analyse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posture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réflexive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642995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70835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59450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204704"/>
                  </a:ext>
                </a:extLst>
              </a:tr>
              <a:tr h="2533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74666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Accompagnement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86077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523A3A1-3E13-4DF2-A4E6-765CE02AD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387319"/>
              </p:ext>
            </p:extLst>
          </p:nvPr>
        </p:nvGraphicFramePr>
        <p:xfrm>
          <a:off x="484733" y="2578058"/>
          <a:ext cx="11075294" cy="7080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9671">
                  <a:extLst>
                    <a:ext uri="{9D8B030D-6E8A-4147-A177-3AD203B41FA5}">
                      <a16:colId xmlns:a16="http://schemas.microsoft.com/office/drawing/2014/main" val="875762733"/>
                    </a:ext>
                  </a:extLst>
                </a:gridCol>
                <a:gridCol w="6695623">
                  <a:extLst>
                    <a:ext uri="{9D8B030D-6E8A-4147-A177-3AD203B41FA5}">
                      <a16:colId xmlns:a16="http://schemas.microsoft.com/office/drawing/2014/main" val="3550186115"/>
                    </a:ext>
                  </a:extLst>
                </a:gridCol>
              </a:tblGrid>
              <a:tr h="23368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6119295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7190319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188932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50866D3-C46E-493F-B5D8-A111BF3E1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82350"/>
              </p:ext>
            </p:extLst>
          </p:nvPr>
        </p:nvGraphicFramePr>
        <p:xfrm>
          <a:off x="484734" y="3510314"/>
          <a:ext cx="11075294" cy="2022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5954">
                  <a:extLst>
                    <a:ext uri="{9D8B030D-6E8A-4147-A177-3AD203B41FA5}">
                      <a16:colId xmlns:a16="http://schemas.microsoft.com/office/drawing/2014/main" val="3773941644"/>
                    </a:ext>
                  </a:extLst>
                </a:gridCol>
                <a:gridCol w="5599340">
                  <a:extLst>
                    <a:ext uri="{9D8B030D-6E8A-4147-A177-3AD203B41FA5}">
                      <a16:colId xmlns:a16="http://schemas.microsoft.com/office/drawing/2014/main" val="2302662427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dd20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masters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MEEF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94204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22D0391020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670844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M1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cursus 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29577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431183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Master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MEEF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1ère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année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740471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166240"/>
                  </a:ext>
                </a:extLst>
              </a:tr>
              <a:tr h="2546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514368"/>
                  </a:ext>
                </a:extLst>
              </a:tr>
              <a:tr h="23876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masters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MEEF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011393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EEB9AD3-B857-48FB-96F5-08F85DDCD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91314"/>
              </p:ext>
            </p:extLst>
          </p:nvPr>
        </p:nvGraphicFramePr>
        <p:xfrm>
          <a:off x="484733" y="5532789"/>
          <a:ext cx="11075294" cy="7073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9671">
                  <a:extLst>
                    <a:ext uri="{9D8B030D-6E8A-4147-A177-3AD203B41FA5}">
                      <a16:colId xmlns:a16="http://schemas.microsoft.com/office/drawing/2014/main" val="1460017690"/>
                    </a:ext>
                  </a:extLst>
                </a:gridCol>
                <a:gridCol w="6695623">
                  <a:extLst>
                    <a:ext uri="{9D8B030D-6E8A-4147-A177-3AD203B41FA5}">
                      <a16:colId xmlns:a16="http://schemas.microsoft.com/office/drawing/2014/main" val="3686040111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5116046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842612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91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09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0C90EAF-D430-4F5C-A358-E3B417D6A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52722"/>
              </p:ext>
            </p:extLst>
          </p:nvPr>
        </p:nvGraphicFramePr>
        <p:xfrm>
          <a:off x="474229" y="296967"/>
          <a:ext cx="11071138" cy="1799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3899">
                  <a:extLst>
                    <a:ext uri="{9D8B030D-6E8A-4147-A177-3AD203B41FA5}">
                      <a16:colId xmlns:a16="http://schemas.microsoft.com/office/drawing/2014/main" val="3227949165"/>
                    </a:ext>
                  </a:extLst>
                </a:gridCol>
                <a:gridCol w="5597239">
                  <a:extLst>
                    <a:ext uri="{9D8B030D-6E8A-4147-A177-3AD203B41FA5}">
                      <a16:colId xmlns:a16="http://schemas.microsoft.com/office/drawing/2014/main" val="1482205985"/>
                    </a:ext>
                  </a:extLst>
                </a:gridCol>
              </a:tblGrid>
              <a:tr h="175346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Animation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100" b="1" spc="-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degré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054697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80875"/>
                  </a:ext>
                </a:extLst>
              </a:tr>
              <a:tr h="425606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Développer les réseaux d’échanges UPE2A en inter-degré. Accompagner et améliorer les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prises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LP.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Formaliser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médiation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interculturelle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transculturelle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académique. Produire des ressources pour le site Bilinguisme en école maternelle / BILEM. Adapter son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avec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autres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disciplines.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079994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Mickaël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Rigolot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240654"/>
                  </a:ext>
                </a:extLst>
              </a:tr>
              <a:tr h="183455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modules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899654"/>
                  </a:ext>
                </a:extLst>
              </a:tr>
              <a:tr h="197137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759899"/>
                  </a:ext>
                </a:extLst>
              </a:tr>
              <a:tr h="20271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93332"/>
                  </a:ext>
                </a:extLst>
              </a:tr>
              <a:tr h="1920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Pilotage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site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BILEM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58065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96CE3BB5-49EA-4407-877A-69F2A56D8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36786"/>
              </p:ext>
            </p:extLst>
          </p:nvPr>
        </p:nvGraphicFramePr>
        <p:xfrm>
          <a:off x="474228" y="2082958"/>
          <a:ext cx="11071138" cy="12034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8028">
                  <a:extLst>
                    <a:ext uri="{9D8B030D-6E8A-4147-A177-3AD203B41FA5}">
                      <a16:colId xmlns:a16="http://schemas.microsoft.com/office/drawing/2014/main" val="685033595"/>
                    </a:ext>
                  </a:extLst>
                </a:gridCol>
                <a:gridCol w="6693110">
                  <a:extLst>
                    <a:ext uri="{9D8B030D-6E8A-4147-A177-3AD203B41FA5}">
                      <a16:colId xmlns:a16="http://schemas.microsoft.com/office/drawing/2014/main" val="3422461235"/>
                    </a:ext>
                  </a:extLst>
                </a:gridCol>
              </a:tblGrid>
              <a:tr h="460375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Productions de ressources et de documentations pédagogiques pour le site BILEM autour des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plurilinguisme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phénomènes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émergent.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Echanges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didactiques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scientifiques.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Participation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 travaux 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recherche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 côtés de l'Université de Franche Comté (projet FR-EDUC). Passage sur Cycle 2.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1341469"/>
                  </a:ext>
                </a:extLst>
              </a:tr>
              <a:tr h="336544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rencontres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présentiel.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Travaux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asynchrones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rendez-vous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synthèse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 et PE déjà impliqués, coordonnateurs CASNAV et départementaux et IEN chargés du dossier EANA, CP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3554881"/>
                  </a:ext>
                </a:extLst>
              </a:tr>
              <a:tr h="170972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18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54148"/>
                  </a:ext>
                </a:extLst>
              </a:tr>
              <a:tr h="235585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Séminaire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100" b="1" spc="-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Inter-degrés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6926691"/>
                  </a:ext>
                </a:extLst>
              </a:tr>
            </a:tbl>
          </a:graphicData>
        </a:graphic>
      </p:graphicFrame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4C8E25B5-3E07-4E06-AA67-C3EB60D12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2985"/>
              </p:ext>
            </p:extLst>
          </p:nvPr>
        </p:nvGraphicFramePr>
        <p:xfrm>
          <a:off x="477077" y="3317788"/>
          <a:ext cx="11071138" cy="12084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8028">
                  <a:extLst>
                    <a:ext uri="{9D8B030D-6E8A-4147-A177-3AD203B41FA5}">
                      <a16:colId xmlns:a16="http://schemas.microsoft.com/office/drawing/2014/main" val="4082178276"/>
                    </a:ext>
                  </a:extLst>
                </a:gridCol>
                <a:gridCol w="6693110">
                  <a:extLst>
                    <a:ext uri="{9D8B030D-6E8A-4147-A177-3AD203B41FA5}">
                      <a16:colId xmlns:a16="http://schemas.microsoft.com/office/drawing/2014/main" val="1169834020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Rencontres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académiques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animées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déclinées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bassin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ciblés.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Identification des ressources et des compétences. Apports structuraux et didactiques. Harmonisation du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continuum</a:t>
                      </a:r>
                      <a:r>
                        <a:rPr lang="fr-FR" sz="1000" spc="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suivi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scolarités.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Identification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ressources en formation et en recherche appliquée au champ professionnel. 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5488822"/>
                  </a:ext>
                </a:extLst>
              </a:tr>
              <a:tr h="323389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 : 1 séminaire de rentrée pour l'ensemble du réseau CASNAV. Public : Professeurs et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EANA.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Chefs d'établissements.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20370068"/>
                  </a:ext>
                </a:extLst>
              </a:tr>
              <a:tr h="189072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008102"/>
                  </a:ext>
                </a:extLst>
              </a:tr>
              <a:tr h="236220">
                <a:tc gridSpan="2">
                  <a:txBody>
                    <a:bodyPr/>
                    <a:lstStyle/>
                    <a:p>
                      <a:pPr marL="4445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9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-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Ateliers</a:t>
                      </a:r>
                      <a:r>
                        <a:rPr lang="fr-FR" sz="1100" b="1" spc="-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100" b="1" spc="-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CASNAV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73769886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514E012-756B-45E5-8D6D-DEC4DC117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13437"/>
              </p:ext>
            </p:extLst>
          </p:nvPr>
        </p:nvGraphicFramePr>
        <p:xfrm>
          <a:off x="474228" y="4546619"/>
          <a:ext cx="11071138" cy="8651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8028">
                  <a:extLst>
                    <a:ext uri="{9D8B030D-6E8A-4147-A177-3AD203B41FA5}">
                      <a16:colId xmlns:a16="http://schemas.microsoft.com/office/drawing/2014/main" val="3394189274"/>
                    </a:ext>
                  </a:extLst>
                </a:gridCol>
                <a:gridCol w="6693110">
                  <a:extLst>
                    <a:ext uri="{9D8B030D-6E8A-4147-A177-3AD203B41FA5}">
                      <a16:colId xmlns:a16="http://schemas.microsoft.com/office/drawing/2014/main" val="2699479009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Rendez-vous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réguliers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équipes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l'actualité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1268608"/>
                  </a:ext>
                </a:extLst>
              </a:tr>
              <a:tr h="217752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Webinaire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Visio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conférences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proposés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réseau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corps 1er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2nd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degré.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Responsables dossiers,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partenaires.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783569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062075"/>
                  </a:ext>
                </a:extLst>
              </a:tr>
              <a:tr h="234315">
                <a:tc gridSpan="2">
                  <a:txBody>
                    <a:bodyPr/>
                    <a:lstStyle/>
                    <a:p>
                      <a:pPr marL="4445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 Journées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partenariales du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CASNAV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2846801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FE6B88B-99DA-43DA-92B4-8F19418DD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35814"/>
              </p:ext>
            </p:extLst>
          </p:nvPr>
        </p:nvGraphicFramePr>
        <p:xfrm>
          <a:off x="474228" y="5439313"/>
          <a:ext cx="11071138" cy="9648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8028">
                  <a:extLst>
                    <a:ext uri="{9D8B030D-6E8A-4147-A177-3AD203B41FA5}">
                      <a16:colId xmlns:a16="http://schemas.microsoft.com/office/drawing/2014/main" val="149338247"/>
                    </a:ext>
                  </a:extLst>
                </a:gridCol>
                <a:gridCol w="6693110">
                  <a:extLst>
                    <a:ext uri="{9D8B030D-6E8A-4147-A177-3AD203B41FA5}">
                      <a16:colId xmlns:a16="http://schemas.microsoft.com/office/drawing/2014/main" val="2545347937"/>
                    </a:ext>
                  </a:extLst>
                </a:gridCol>
              </a:tblGrid>
              <a:tr h="31623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retenues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scolarisation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Médiations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interculturelles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transculturelles,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 artistiques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contextes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plurilingues.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3841004"/>
                  </a:ext>
                </a:extLst>
              </a:tr>
              <a:tr h="46863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inter-degrés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distinctes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Médiations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interculturelles et transculturelles, Pratiques artistiques en contexte plurilingue. Public : personnels tout corps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engagés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 les actions 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thématiques CASNAV - Ouverture aux partenaires.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273123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641449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C323195A-42E4-4D55-A380-DC406C6ED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492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69752" tIns="825240" rIns="507840" bIns="7109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58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252B083-DF03-4321-A959-E5E243ED2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87249"/>
              </p:ext>
            </p:extLst>
          </p:nvPr>
        </p:nvGraphicFramePr>
        <p:xfrm>
          <a:off x="442790" y="300936"/>
          <a:ext cx="11306419" cy="2026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0229">
                  <a:extLst>
                    <a:ext uri="{9D8B030D-6E8A-4147-A177-3AD203B41FA5}">
                      <a16:colId xmlns:a16="http://schemas.microsoft.com/office/drawing/2014/main" val="2885860173"/>
                    </a:ext>
                  </a:extLst>
                </a:gridCol>
                <a:gridCol w="5716190">
                  <a:extLst>
                    <a:ext uri="{9D8B030D-6E8A-4147-A177-3AD203B41FA5}">
                      <a16:colId xmlns:a16="http://schemas.microsoft.com/office/drawing/2014/main" val="2982806312"/>
                    </a:ext>
                  </a:extLst>
                </a:gridCol>
              </a:tblGrid>
              <a:tr h="27940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DD31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spécifiques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 spécifiques cycle 1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48707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22D0392100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879133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spécifiques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tous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élevés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cycle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œuvre d'approches pédagogiques prenant en compte les mécanismes de l'apprentissage ainsi que le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cognitif,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langagier,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socio-émotionnel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sensori-moteur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589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chargee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497846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24799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55809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24/11-25/11-01/12-2/12-8/12-9/12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22059"/>
                  </a:ext>
                </a:extLst>
              </a:tr>
              <a:tr h="2794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spécifiques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élèves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29076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664F355-5415-4B01-972A-13019CF46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080414"/>
              </p:ext>
            </p:extLst>
          </p:nvPr>
        </p:nvGraphicFramePr>
        <p:xfrm>
          <a:off x="442789" y="2327136"/>
          <a:ext cx="11306420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1069">
                  <a:extLst>
                    <a:ext uri="{9D8B030D-6E8A-4147-A177-3AD203B41FA5}">
                      <a16:colId xmlns:a16="http://schemas.microsoft.com/office/drawing/2014/main" val="4227663513"/>
                    </a:ext>
                  </a:extLst>
                </a:gridCol>
                <a:gridCol w="6835351">
                  <a:extLst>
                    <a:ext uri="{9D8B030D-6E8A-4147-A177-3AD203B41FA5}">
                      <a16:colId xmlns:a16="http://schemas.microsoft.com/office/drawing/2014/main" val="820462291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langage oral développement de l enfant différenciation activités physiques activités artistiques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psychologie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cognitive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neurosciences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cognitives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neurosciences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affectives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sociales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numérique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 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évaluation.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3297855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5164715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JURA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74743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FB7606A-DCAE-45D9-84FF-63AAA148C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0346"/>
              </p:ext>
            </p:extLst>
          </p:nvPr>
        </p:nvGraphicFramePr>
        <p:xfrm>
          <a:off x="442790" y="3340541"/>
          <a:ext cx="11306419" cy="21640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90229">
                  <a:extLst>
                    <a:ext uri="{9D8B030D-6E8A-4147-A177-3AD203B41FA5}">
                      <a16:colId xmlns:a16="http://schemas.microsoft.com/office/drawing/2014/main" val="1455330683"/>
                    </a:ext>
                  </a:extLst>
                </a:gridCol>
                <a:gridCol w="5716190">
                  <a:extLst>
                    <a:ext uri="{9D8B030D-6E8A-4147-A177-3AD203B41FA5}">
                      <a16:colId xmlns:a16="http://schemas.microsoft.com/office/drawing/2014/main" val="3099506858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DD32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l'aise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initier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enseigner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LVE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88508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22D0392101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368784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Réactivation de l'anglais par la mise en œuvre d'ateliers de conversation. Développer un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regard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d'observateur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d'évaluateur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séance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LVE.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Tenir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compte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multilinguisme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ouvrir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l'altérité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mobiliser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plurilinguistiques.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Connaître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partenaires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institutionnels.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339222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2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LVE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950418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C1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C2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C3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042332"/>
                  </a:ext>
                </a:extLst>
              </a:tr>
              <a:tr h="33020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Posséder un niveau d'anglais élémentaire pour participer à des premières activités de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communication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236229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440223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l'aise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initier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enseigner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LVE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5924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4F88556-9714-47F7-A7A7-4761D7766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6480"/>
              </p:ext>
            </p:extLst>
          </p:nvPr>
        </p:nvGraphicFramePr>
        <p:xfrm>
          <a:off x="442789" y="5504576"/>
          <a:ext cx="11306420" cy="9359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71069">
                  <a:extLst>
                    <a:ext uri="{9D8B030D-6E8A-4147-A177-3AD203B41FA5}">
                      <a16:colId xmlns:a16="http://schemas.microsoft.com/office/drawing/2014/main" val="3318177129"/>
                    </a:ext>
                  </a:extLst>
                </a:gridCol>
                <a:gridCol w="6835351">
                  <a:extLst>
                    <a:ext uri="{9D8B030D-6E8A-4147-A177-3AD203B41FA5}">
                      <a16:colId xmlns:a16="http://schemas.microsoft.com/office/drawing/2014/main" val="252579041"/>
                    </a:ext>
                  </a:extLst>
                </a:gridCol>
              </a:tblGrid>
              <a:tr h="461645">
                <a:tc gridSpan="2">
                  <a:txBody>
                    <a:bodyPr/>
                    <a:lstStyle/>
                    <a:p>
                      <a:pPr marL="4445" marR="83820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:Réactivation de l'anglais par la mise en œuvre d'ateliers de conversation. Développer un regard d'observateur et d'évoluer en séance de LVE. Tenir compte du multilinguisme présent en classe pour ouvrir à l'altérité et mobiliser des compétences plurilinguistiques. Connaitre les partenaires institutionnels.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56037304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27230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36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ateliers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Canopé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Saunier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325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09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B1C0BA3-E3CE-41E4-95F2-D01A3BD36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21981"/>
              </p:ext>
            </p:extLst>
          </p:nvPr>
        </p:nvGraphicFramePr>
        <p:xfrm>
          <a:off x="660903" y="382115"/>
          <a:ext cx="10890736" cy="28257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84703">
                  <a:extLst>
                    <a:ext uri="{9D8B030D-6E8A-4147-A177-3AD203B41FA5}">
                      <a16:colId xmlns:a16="http://schemas.microsoft.com/office/drawing/2014/main" val="1974529993"/>
                    </a:ext>
                  </a:extLst>
                </a:gridCol>
                <a:gridCol w="5506033">
                  <a:extLst>
                    <a:ext uri="{9D8B030D-6E8A-4147-A177-3AD203B41FA5}">
                      <a16:colId xmlns:a16="http://schemas.microsoft.com/office/drawing/2014/main" val="8787783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DD34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aisance aquatique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46712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22D0392102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du 19/10 au 09/11/2022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559649"/>
                  </a:ext>
                </a:extLst>
              </a:tr>
              <a:tr h="445135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developper les competences didactiques et pedagogiques des enseignants autour de l'activite natation et favoriser l'enseignement du savoir nager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53867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chargee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7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570259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A1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327460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36583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6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6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14/11 15/11 16/11 17/11 18/11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103140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aisance aquatique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525632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education physique et sportive théorie pratique bilan sur enseignement savoir nager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27227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09287"/>
                  </a:ext>
                </a:extLst>
              </a:tr>
              <a:tr h="17970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32 heures 30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33040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B7D76CE4-85E0-4DA0-8EA9-2FE555EC9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55562"/>
              </p:ext>
            </p:extLst>
          </p:nvPr>
        </p:nvGraphicFramePr>
        <p:xfrm>
          <a:off x="660903" y="3429000"/>
          <a:ext cx="10890736" cy="19386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84703">
                  <a:extLst>
                    <a:ext uri="{9D8B030D-6E8A-4147-A177-3AD203B41FA5}">
                      <a16:colId xmlns:a16="http://schemas.microsoft.com/office/drawing/2014/main" val="1425145475"/>
                    </a:ext>
                  </a:extLst>
                </a:gridCol>
                <a:gridCol w="5506033">
                  <a:extLst>
                    <a:ext uri="{9D8B030D-6E8A-4147-A177-3AD203B41FA5}">
                      <a16:colId xmlns:a16="http://schemas.microsoft.com/office/drawing/2014/main" val="3291649268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dd40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Réunions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pédagogiques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943679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22D0391021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880882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17210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DASEN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59126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Tout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508052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604471"/>
                  </a:ext>
                </a:extLst>
              </a:tr>
              <a:tr h="25527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25263"/>
                  </a:ext>
                </a:extLst>
              </a:tr>
              <a:tr h="23876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Réunions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146282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459B572-D40E-4A9E-A41B-D8EA926E3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38478"/>
              </p:ext>
            </p:extLst>
          </p:nvPr>
        </p:nvGraphicFramePr>
        <p:xfrm>
          <a:off x="660902" y="5367655"/>
          <a:ext cx="10890736" cy="7073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06689">
                  <a:extLst>
                    <a:ext uri="{9D8B030D-6E8A-4147-A177-3AD203B41FA5}">
                      <a16:colId xmlns:a16="http://schemas.microsoft.com/office/drawing/2014/main" val="3530853422"/>
                    </a:ext>
                  </a:extLst>
                </a:gridCol>
                <a:gridCol w="6584047">
                  <a:extLst>
                    <a:ext uri="{9D8B030D-6E8A-4147-A177-3AD203B41FA5}">
                      <a16:colId xmlns:a16="http://schemas.microsoft.com/office/drawing/2014/main" val="3734418315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6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0694213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451107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055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02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5B2AE97-7BD8-4B28-9A4F-203B7986B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4515"/>
              </p:ext>
            </p:extLst>
          </p:nvPr>
        </p:nvGraphicFramePr>
        <p:xfrm>
          <a:off x="474227" y="485336"/>
          <a:ext cx="11148053" cy="21383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11928">
                  <a:extLst>
                    <a:ext uri="{9D8B030D-6E8A-4147-A177-3AD203B41FA5}">
                      <a16:colId xmlns:a16="http://schemas.microsoft.com/office/drawing/2014/main" val="2739328585"/>
                    </a:ext>
                  </a:extLst>
                </a:gridCol>
                <a:gridCol w="5636125">
                  <a:extLst>
                    <a:ext uri="{9D8B030D-6E8A-4147-A177-3AD203B41FA5}">
                      <a16:colId xmlns:a16="http://schemas.microsoft.com/office/drawing/2014/main" val="203913783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Cadrage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FLS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2022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546323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28511"/>
                  </a:ext>
                </a:extLst>
              </a:tr>
              <a:tr h="405396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Exposition des conditions et du cadrage légal pour la présentation de la Certification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(Attribution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premier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degrés relevant du MEN d'une certification complémentaire dans certains secteurs disciplinaires / NOTE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num</a:t>
                      </a:r>
                      <a:r>
                        <a:rPr lang="fr-FR" sz="1000" spc="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2004-175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19-10-2004).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77511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05807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ayant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déposé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candidature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leur</a:t>
                      </a:r>
                      <a:r>
                        <a:rPr lang="fr-FR" sz="1000" spc="2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FLS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94649"/>
                  </a:ext>
                </a:extLst>
              </a:tr>
              <a:tr h="350099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 : - 1 module d'exposition des modalités de passation à distance post-inscription (période 1).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L'inscription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est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réservé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s'étant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l'épreuve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auprès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services 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Rectorat.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763879"/>
                  </a:ext>
                </a:extLst>
              </a:tr>
              <a:tr h="16237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Période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163010"/>
                  </a:ext>
                </a:extLst>
              </a:tr>
              <a:tr h="23939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Cadrage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FLS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34865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C83A3AD-8A46-4E88-BC99-B9B3F08EE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966337"/>
              </p:ext>
            </p:extLst>
          </p:nvPr>
        </p:nvGraphicFramePr>
        <p:xfrm>
          <a:off x="474226" y="2623671"/>
          <a:ext cx="11148053" cy="6733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08443">
                  <a:extLst>
                    <a:ext uri="{9D8B030D-6E8A-4147-A177-3AD203B41FA5}">
                      <a16:colId xmlns:a16="http://schemas.microsoft.com/office/drawing/2014/main" val="38154310"/>
                    </a:ext>
                  </a:extLst>
                </a:gridCol>
                <a:gridCol w="6739610">
                  <a:extLst>
                    <a:ext uri="{9D8B030D-6E8A-4147-A177-3AD203B41FA5}">
                      <a16:colId xmlns:a16="http://schemas.microsoft.com/office/drawing/2014/main" val="4069061147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légales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rappel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attendus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après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inscription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Langue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envoi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jury.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58924051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Tenue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réunion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avant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passation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fin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octobre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/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Début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novembre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2022.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8612204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distance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6453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52A362E7-6355-4C21-9CEE-651F15440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E6950558-C0BC-4E57-9FC2-2106F6E97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63972"/>
              </p:ext>
            </p:extLst>
          </p:nvPr>
        </p:nvGraphicFramePr>
        <p:xfrm>
          <a:off x="474226" y="3414871"/>
          <a:ext cx="11148053" cy="20594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511928">
                  <a:extLst>
                    <a:ext uri="{9D8B030D-6E8A-4147-A177-3AD203B41FA5}">
                      <a16:colId xmlns:a16="http://schemas.microsoft.com/office/drawing/2014/main" val="3742129310"/>
                    </a:ext>
                  </a:extLst>
                </a:gridCol>
                <a:gridCol w="5636125">
                  <a:extLst>
                    <a:ext uri="{9D8B030D-6E8A-4147-A177-3AD203B41FA5}">
                      <a16:colId xmlns:a16="http://schemas.microsoft.com/office/drawing/2014/main" val="994215198"/>
                    </a:ext>
                  </a:extLst>
                </a:gridCol>
              </a:tblGrid>
              <a:tr h="2222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id03-Préparation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FLS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33004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22D0392032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515101"/>
                  </a:ext>
                </a:extLst>
              </a:tr>
              <a:tr h="300355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Préparer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souhaitant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Français Langue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3994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653872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écoles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989071"/>
                  </a:ext>
                </a:extLst>
              </a:tr>
              <a:tr h="331470">
                <a:tc gridSpan="2">
                  <a:txBody>
                    <a:bodyPr/>
                    <a:lstStyle/>
                    <a:p>
                      <a:pPr marL="8890" marR="184785" indent="34290">
                        <a:lnSpc>
                          <a:spcPct val="98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Professeurs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toutes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disciplines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exerçant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UPE2A.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Parcours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l'étranger.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Expériences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construites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d'enseignement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soutien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allophones.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250095"/>
                  </a:ext>
                </a:extLst>
              </a:tr>
              <a:tr h="2533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221547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Préparation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Certification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complémentaire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FLS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95178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165E53D3-BFB9-4274-9139-1E1D16CF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758025"/>
              </p:ext>
            </p:extLst>
          </p:nvPr>
        </p:nvGraphicFramePr>
        <p:xfrm>
          <a:off x="474226" y="5473521"/>
          <a:ext cx="11148053" cy="8724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08443">
                  <a:extLst>
                    <a:ext uri="{9D8B030D-6E8A-4147-A177-3AD203B41FA5}">
                      <a16:colId xmlns:a16="http://schemas.microsoft.com/office/drawing/2014/main" val="4268824020"/>
                    </a:ext>
                  </a:extLst>
                </a:gridCol>
                <a:gridCol w="6739610">
                  <a:extLst>
                    <a:ext uri="{9D8B030D-6E8A-4147-A177-3AD203B41FA5}">
                      <a16:colId xmlns:a16="http://schemas.microsoft.com/office/drawing/2014/main" val="1022011740"/>
                    </a:ext>
                  </a:extLst>
                </a:gridCol>
              </a:tblGrid>
              <a:tr h="3974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cadre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légal.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Retour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validation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l'expérience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FLS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 l'enseignement aux élèves allophones. Echanges autour des expériences professionnelles. Conseils à la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constitution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dossier 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passation.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Bibliographie et sitographie utiles.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80291535"/>
                  </a:ext>
                </a:extLst>
              </a:tr>
              <a:tr h="2419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5525813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6471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06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A2161B3-84FB-43ED-A8B0-2EC98E24C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44537"/>
              </p:ext>
            </p:extLst>
          </p:nvPr>
        </p:nvGraphicFramePr>
        <p:xfrm>
          <a:off x="593870" y="307308"/>
          <a:ext cx="10985680" cy="2223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31646">
                  <a:extLst>
                    <a:ext uri="{9D8B030D-6E8A-4147-A177-3AD203B41FA5}">
                      <a16:colId xmlns:a16="http://schemas.microsoft.com/office/drawing/2014/main" val="1045937120"/>
                    </a:ext>
                  </a:extLst>
                </a:gridCol>
                <a:gridCol w="5554034">
                  <a:extLst>
                    <a:ext uri="{9D8B030D-6E8A-4147-A177-3AD203B41FA5}">
                      <a16:colId xmlns:a16="http://schemas.microsoft.com/office/drawing/2014/main" val="55379129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id04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Habilitation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examinateur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2023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989421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22D0392033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918328"/>
                  </a:ext>
                </a:extLst>
              </a:tr>
              <a:tr h="64324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Cette formation vise le renforcement des connaissances des niveaux du CECRL et la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maîtrise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nécessaires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corriger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examiner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niveaux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A1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 B1. À l'issue de cette formation, les participants seront en mesure de participer aux sessions d'examen DELF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comme examinateurs-correcteurs. Ils recevront une attestation valable 5 ans qui permet d'exercer dans le cadre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sessions organisées par les centres d'examen DELF à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l'étranger et en France. Cette habilitation vise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également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renforcer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2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qualité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passations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allophones récemment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arrivés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France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compétences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autour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UPE2A.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51515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3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278496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sans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condition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qualification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FLE</a:t>
                      </a:r>
                      <a:r>
                        <a:rPr lang="fr-FR" sz="1000" spc="2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intéressés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certification.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49143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398997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880025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Habilitation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examinateur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02325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4374B12-6C50-40E1-A269-E4E9DC86C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45644"/>
              </p:ext>
            </p:extLst>
          </p:nvPr>
        </p:nvGraphicFramePr>
        <p:xfrm>
          <a:off x="593870" y="2545249"/>
          <a:ext cx="10985679" cy="778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44233">
                  <a:extLst>
                    <a:ext uri="{9D8B030D-6E8A-4147-A177-3AD203B41FA5}">
                      <a16:colId xmlns:a16="http://schemas.microsoft.com/office/drawing/2014/main" val="2280705417"/>
                    </a:ext>
                  </a:extLst>
                </a:gridCol>
                <a:gridCol w="6641446">
                  <a:extLst>
                    <a:ext uri="{9D8B030D-6E8A-4147-A177-3AD203B41FA5}">
                      <a16:colId xmlns:a16="http://schemas.microsoft.com/office/drawing/2014/main" val="2992942668"/>
                    </a:ext>
                  </a:extLst>
                </a:gridCol>
              </a:tblGrid>
              <a:tr h="378983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Présentation des fondements théoriques de la certification et harmonisation avec le CECRL.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Activités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concernant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descripteurs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niveaux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A1,A2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B1: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descriptif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épreuves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consignes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;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 Évaluation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productions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PO, PE (en groupe) avec harmonisation des notations ; - Analyse du descriptif des épreuves et des consignes ; - Tests d'habilitation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0854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772051"/>
                  </a:ext>
                </a:extLst>
              </a:tr>
              <a:tr h="155492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20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93132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D45F46C-04AB-460A-9AE4-AB5956732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97419"/>
              </p:ext>
            </p:extLst>
          </p:nvPr>
        </p:nvGraphicFramePr>
        <p:xfrm>
          <a:off x="605992" y="3533776"/>
          <a:ext cx="10985678" cy="1773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31645">
                  <a:extLst>
                    <a:ext uri="{9D8B030D-6E8A-4147-A177-3AD203B41FA5}">
                      <a16:colId xmlns:a16="http://schemas.microsoft.com/office/drawing/2014/main" val="1525319489"/>
                    </a:ext>
                  </a:extLst>
                </a:gridCol>
                <a:gridCol w="5554033">
                  <a:extLst>
                    <a:ext uri="{9D8B030D-6E8A-4147-A177-3AD203B41FA5}">
                      <a16:colId xmlns:a16="http://schemas.microsoft.com/office/drawing/2014/main" val="403420335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id05-Renouveler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l'habilitation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examinateur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DELF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8901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5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22D0392034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938401"/>
                  </a:ext>
                </a:extLst>
              </a:tr>
              <a:tr h="21844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Renouveler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l'habilitation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examinateurs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dont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qualification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est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échue.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0722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575095"/>
                  </a:ext>
                </a:extLst>
              </a:tr>
              <a:tr h="229235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Examinateurs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correcteurs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habilités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2018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519007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914223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202949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Renouveler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l'habilitation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examinateurs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DELF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86172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D0B1DEB0-8368-462E-9590-8F5A28E54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47906"/>
              </p:ext>
            </p:extLst>
          </p:nvPr>
        </p:nvGraphicFramePr>
        <p:xfrm>
          <a:off x="605990" y="5307096"/>
          <a:ext cx="10973559" cy="7080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39441">
                  <a:extLst>
                    <a:ext uri="{9D8B030D-6E8A-4147-A177-3AD203B41FA5}">
                      <a16:colId xmlns:a16="http://schemas.microsoft.com/office/drawing/2014/main" val="3627588734"/>
                    </a:ext>
                  </a:extLst>
                </a:gridCol>
                <a:gridCol w="6634118">
                  <a:extLst>
                    <a:ext uri="{9D8B030D-6E8A-4147-A177-3AD203B41FA5}">
                      <a16:colId xmlns:a16="http://schemas.microsoft.com/office/drawing/2014/main" val="2919684746"/>
                    </a:ext>
                  </a:extLst>
                </a:gridCol>
              </a:tblGrid>
              <a:tr h="23304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FEI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renouvellement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d'habilitation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DELF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(niveaux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A1-A2-B1).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268216"/>
                  </a:ext>
                </a:extLst>
              </a:tr>
              <a:tr h="2419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9182642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34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03C6F0C-1757-4C43-9017-1D9290232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81978"/>
              </p:ext>
            </p:extLst>
          </p:nvPr>
        </p:nvGraphicFramePr>
        <p:xfrm>
          <a:off x="508412" y="401183"/>
          <a:ext cx="11045502" cy="2009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61224">
                  <a:extLst>
                    <a:ext uri="{9D8B030D-6E8A-4147-A177-3AD203B41FA5}">
                      <a16:colId xmlns:a16="http://schemas.microsoft.com/office/drawing/2014/main" val="2188880705"/>
                    </a:ext>
                  </a:extLst>
                </a:gridCol>
                <a:gridCol w="5584278">
                  <a:extLst>
                    <a:ext uri="{9D8B030D-6E8A-4147-A177-3AD203B41FA5}">
                      <a16:colId xmlns:a16="http://schemas.microsoft.com/office/drawing/2014/main" val="3016299677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id06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Civique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6409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22D0392035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832295"/>
                  </a:ext>
                </a:extLst>
              </a:tr>
              <a:tr h="30226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Contribuer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directement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réussite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Civique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d’un</a:t>
                      </a:r>
                      <a:r>
                        <a:rPr lang="fr-FR" sz="1000" spc="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acteur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clé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tuteur.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Répondre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obligations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légales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tuteur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volontaire.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5530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DIFOR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(Jean-Philippe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GAULARD)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A-DASEN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420957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n'ayant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jamais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suivi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220889"/>
                  </a:ext>
                </a:extLst>
              </a:tr>
              <a:tr h="331470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Ne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encore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avoir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suivi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destinée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tuteurs.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demi-journée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hors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temps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6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distanciel.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Récupération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 heures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sur la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journée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solidarité.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609550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225979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tuteurs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Civique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62386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A31E082-2A60-4F7D-A777-CAE0F48DB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34155"/>
              </p:ext>
            </p:extLst>
          </p:nvPr>
        </p:nvGraphicFramePr>
        <p:xfrm>
          <a:off x="508412" y="2442559"/>
          <a:ext cx="11045502" cy="9353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67890">
                  <a:extLst>
                    <a:ext uri="{9D8B030D-6E8A-4147-A177-3AD203B41FA5}">
                      <a16:colId xmlns:a16="http://schemas.microsoft.com/office/drawing/2014/main" val="2487022948"/>
                    </a:ext>
                  </a:extLst>
                </a:gridCol>
                <a:gridCol w="6677612">
                  <a:extLst>
                    <a:ext uri="{9D8B030D-6E8A-4147-A177-3AD203B41FA5}">
                      <a16:colId xmlns:a16="http://schemas.microsoft.com/office/drawing/2014/main" val="3405730092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 : Se former au cadre règlementaire du Service Civique, comprendre le statut du volontaire (en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comparaison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statut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d’AESH,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d’ATSEM,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d’AED,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stagiaire),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comprendre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rôle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tuteur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importance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réussite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Service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Civique.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3763142"/>
                  </a:ext>
                </a:extLst>
              </a:tr>
              <a:tr h="242553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Stages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animés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solidaire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(comprenant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Unis-Cité,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l'AFEV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Ligue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l'Enseignement).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55467438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01543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6339334E-19EB-4156-BA14-56E78270E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492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306F4E-D920-48A1-9FBF-A76B74973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74909"/>
              </p:ext>
            </p:extLst>
          </p:nvPr>
        </p:nvGraphicFramePr>
        <p:xfrm>
          <a:off x="508412" y="3484933"/>
          <a:ext cx="11045502" cy="22559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61224">
                  <a:extLst>
                    <a:ext uri="{9D8B030D-6E8A-4147-A177-3AD203B41FA5}">
                      <a16:colId xmlns:a16="http://schemas.microsoft.com/office/drawing/2014/main" val="2759710083"/>
                    </a:ext>
                  </a:extLst>
                </a:gridCol>
                <a:gridCol w="5584278">
                  <a:extLst>
                    <a:ext uri="{9D8B030D-6E8A-4147-A177-3AD203B41FA5}">
                      <a16:colId xmlns:a16="http://schemas.microsoft.com/office/drawing/2014/main" val="3533825681"/>
                    </a:ext>
                  </a:extLst>
                </a:gridCol>
              </a:tblGrid>
              <a:tr h="22034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id09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Analyse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343956"/>
                  </a:ext>
                </a:extLst>
              </a:tr>
              <a:tr h="208696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22D0392036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034274"/>
                  </a:ext>
                </a:extLst>
              </a:tr>
              <a:tr h="588010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8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Analyse de situations liées au déploiement de démarches "Climat scolaire" et à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l'accompagnement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d'établissements.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permettant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soutenir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développer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approches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réflexives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4445">
                        <a:lnSpc>
                          <a:spcPts val="1130"/>
                        </a:lnSpc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structurées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dynamiques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sous-jacentes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diversification/différenciation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modalités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d'intervention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d'accompagnement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établissements,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professionnalisation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proposées.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39368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KUBISZEWSKI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Violaine,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Université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Franche Comté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315781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degrés,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CPE,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missions,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enseignants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spé,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chefs,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IEN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4109"/>
                  </a:ext>
                </a:extLst>
              </a:tr>
              <a:tr h="24765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impliqués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d'amélioration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99857"/>
                  </a:ext>
                </a:extLst>
              </a:tr>
              <a:tr h="254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7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542925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2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Analyse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démarche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77786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AC550BC-095B-48F4-978F-A1FD7459C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082329"/>
              </p:ext>
            </p:extLst>
          </p:nvPr>
        </p:nvGraphicFramePr>
        <p:xfrm>
          <a:off x="508411" y="5797603"/>
          <a:ext cx="11045502" cy="7080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67890">
                  <a:extLst>
                    <a:ext uri="{9D8B030D-6E8A-4147-A177-3AD203B41FA5}">
                      <a16:colId xmlns:a16="http://schemas.microsoft.com/office/drawing/2014/main" val="2301967971"/>
                    </a:ext>
                  </a:extLst>
                </a:gridCol>
                <a:gridCol w="6677612">
                  <a:extLst>
                    <a:ext uri="{9D8B030D-6E8A-4147-A177-3AD203B41FA5}">
                      <a16:colId xmlns:a16="http://schemas.microsoft.com/office/drawing/2014/main" val="211261901"/>
                    </a:ext>
                  </a:extLst>
                </a:gridCol>
              </a:tblGrid>
              <a:tr h="23431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7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Professionnaliser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l'accompagnement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démarches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par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l'analyse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pratiques.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001009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4625061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674901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83FBF05-26E3-4A6A-B8DB-D0EE8741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46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84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C00E24A-3D8A-4235-B739-5ABDDFBF6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50345"/>
              </p:ext>
            </p:extLst>
          </p:nvPr>
        </p:nvGraphicFramePr>
        <p:xfrm>
          <a:off x="559687" y="538864"/>
          <a:ext cx="11122413" cy="20739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99251">
                  <a:extLst>
                    <a:ext uri="{9D8B030D-6E8A-4147-A177-3AD203B41FA5}">
                      <a16:colId xmlns:a16="http://schemas.microsoft.com/office/drawing/2014/main" val="1257479356"/>
                    </a:ext>
                  </a:extLst>
                </a:gridCol>
                <a:gridCol w="5623162">
                  <a:extLst>
                    <a:ext uri="{9D8B030D-6E8A-4147-A177-3AD203B41FA5}">
                      <a16:colId xmlns:a16="http://schemas.microsoft.com/office/drawing/2014/main" val="2236503640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id10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harcèlement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40806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22D0392037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I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705487"/>
                  </a:ext>
                </a:extLst>
              </a:tr>
              <a:tr h="351869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ts val="113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Se doter de grilles de lectures issues de la recherche pour animer une formation sur le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thème du climat scolaire. Cerner les avantages et les limites des outils pouvant être proposés lors de formations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initiales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thématique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besoins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réceptivité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ciblé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777695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Rectorat,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KUBISZEWSKI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Violaine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40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898068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1er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degré,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chargés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mission,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CPC,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chefs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d'établissement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69215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224418"/>
                  </a:ext>
                </a:extLst>
              </a:tr>
              <a:tr h="25336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8004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4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100" b="1" spc="2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harcèlement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98428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4BB265F-8924-4FE9-BDFF-A43F130A4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66165"/>
              </p:ext>
            </p:extLst>
          </p:nvPr>
        </p:nvGraphicFramePr>
        <p:xfrm>
          <a:off x="559687" y="2637790"/>
          <a:ext cx="11122413" cy="7912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8304">
                  <a:extLst>
                    <a:ext uri="{9D8B030D-6E8A-4147-A177-3AD203B41FA5}">
                      <a16:colId xmlns:a16="http://schemas.microsoft.com/office/drawing/2014/main" val="1913382451"/>
                    </a:ext>
                  </a:extLst>
                </a:gridCol>
                <a:gridCol w="6724109">
                  <a:extLst>
                    <a:ext uri="{9D8B030D-6E8A-4147-A177-3AD203B41FA5}">
                      <a16:colId xmlns:a16="http://schemas.microsoft.com/office/drawing/2014/main" val="405310786"/>
                    </a:ext>
                  </a:extLst>
                </a:gridCol>
              </a:tblGrid>
              <a:tr h="31623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Apports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scientifiques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climat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entre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pairs.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Discussion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limites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concept.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initiales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continues.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2967427"/>
                  </a:ext>
                </a:extLst>
              </a:tr>
              <a:tr h="241935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06808914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Besançon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08263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67C65FE-F4A2-48A7-9107-1699BB817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605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15FB9EA-61AA-4643-9CA8-BA7314DB6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795272"/>
              </p:ext>
            </p:extLst>
          </p:nvPr>
        </p:nvGraphicFramePr>
        <p:xfrm>
          <a:off x="559687" y="3533775"/>
          <a:ext cx="11072627" cy="20613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4635">
                  <a:extLst>
                    <a:ext uri="{9D8B030D-6E8A-4147-A177-3AD203B41FA5}">
                      <a16:colId xmlns:a16="http://schemas.microsoft.com/office/drawing/2014/main" val="593848632"/>
                    </a:ext>
                  </a:extLst>
                </a:gridCol>
                <a:gridCol w="5597992">
                  <a:extLst>
                    <a:ext uri="{9D8B030D-6E8A-4147-A177-3AD203B41FA5}">
                      <a16:colId xmlns:a16="http://schemas.microsoft.com/office/drawing/2014/main" val="2732567479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if01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LEI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100" b="1" spc="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100" b="1" spc="-2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EFIV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73888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22D0392038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611907"/>
                  </a:ext>
                </a:extLst>
              </a:tr>
              <a:tr h="445135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généraux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Accès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partenariales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internes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externes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l'académie.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Participation à l'actualité de la recherche autour du FLS et des didactiques du plurilinguisme, des publics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migrants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EFIV.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91728"/>
                  </a:ext>
                </a:extLst>
              </a:tr>
              <a:tr h="192773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2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154131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4445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CASNAV,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chargés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mission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EFIV,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coordonnateurs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99652"/>
                  </a:ext>
                </a:extLst>
              </a:tr>
              <a:tr h="2470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429558"/>
                  </a:ext>
                </a:extLst>
              </a:tr>
              <a:tr h="221343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100869"/>
                  </a:ext>
                </a:extLst>
              </a:tr>
              <a:tr h="240665">
                <a:tc gridSpan="2">
                  <a:txBody>
                    <a:bodyPr/>
                    <a:lstStyle/>
                    <a:p>
                      <a:pPr marL="444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LEI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formateurs</a:t>
                      </a:r>
                      <a:r>
                        <a:rPr lang="fr-FR" sz="1100" b="1" spc="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EANA</a:t>
                      </a:r>
                      <a:r>
                        <a:rPr lang="fr-FR" sz="1100" b="1" spc="-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EFIV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38702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8D24599-85D1-416F-B222-CD0BE11BF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1351"/>
              </p:ext>
            </p:extLst>
          </p:nvPr>
        </p:nvGraphicFramePr>
        <p:xfrm>
          <a:off x="559686" y="5668373"/>
          <a:ext cx="11072628" cy="9340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78617">
                  <a:extLst>
                    <a:ext uri="{9D8B030D-6E8A-4147-A177-3AD203B41FA5}">
                      <a16:colId xmlns:a16="http://schemas.microsoft.com/office/drawing/2014/main" val="1181897572"/>
                    </a:ext>
                  </a:extLst>
                </a:gridCol>
                <a:gridCol w="6694011">
                  <a:extLst>
                    <a:ext uri="{9D8B030D-6E8A-4147-A177-3AD203B41FA5}">
                      <a16:colId xmlns:a16="http://schemas.microsoft.com/office/drawing/2014/main" val="1576928073"/>
                    </a:ext>
                  </a:extLst>
                </a:gridCol>
              </a:tblGrid>
              <a:tr h="459740">
                <a:tc gridSpan="2">
                  <a:txBody>
                    <a:bodyPr/>
                    <a:lstStyle/>
                    <a:p>
                      <a:pPr marL="4445" marR="184150" indent="34290" algn="just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Participation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actions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nationales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régionales,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internes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externes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aux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formations</a:t>
                      </a:r>
                      <a:r>
                        <a:rPr lang="fr-FR" sz="1000" spc="-27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 formateurs et aux évènements scientifiques. Participations en fonction des options et des choix stratégiques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CASNAV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porteurs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départementaux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4340693"/>
                  </a:ext>
                </a:extLst>
              </a:tr>
              <a:tr h="2413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33434116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9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préciser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30996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F5B1327D-21B5-454C-809F-F52F952C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533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41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6A481E3-0BCD-410C-90E8-532970BA2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11627"/>
              </p:ext>
            </p:extLst>
          </p:nvPr>
        </p:nvGraphicFramePr>
        <p:xfrm>
          <a:off x="474229" y="364877"/>
          <a:ext cx="11122413" cy="202099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99251">
                  <a:extLst>
                    <a:ext uri="{9D8B030D-6E8A-4147-A177-3AD203B41FA5}">
                      <a16:colId xmlns:a16="http://schemas.microsoft.com/office/drawing/2014/main" val="2514650010"/>
                    </a:ext>
                  </a:extLst>
                </a:gridCol>
                <a:gridCol w="5623162">
                  <a:extLst>
                    <a:ext uri="{9D8B030D-6E8A-4147-A177-3AD203B41FA5}">
                      <a16:colId xmlns:a16="http://schemas.microsoft.com/office/drawing/2014/main" val="3308834667"/>
                    </a:ext>
                  </a:extLst>
                </a:gridCol>
              </a:tblGrid>
              <a:tr h="219710">
                <a:tc gridSpan="2">
                  <a:txBody>
                    <a:bodyPr/>
                    <a:lstStyle/>
                    <a:p>
                      <a:pPr marL="43180"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if02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Soutenir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motivation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engagement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00055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marL="38735">
                        <a:spcBef>
                          <a:spcPts val="265"/>
                        </a:spcBef>
                      </a:pP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22D0392039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555880"/>
                  </a:ext>
                </a:extLst>
              </a:tr>
              <a:tr h="508764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ts val="113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Connaître et s'approprier des modèles théoriques et concepts issus de la psychologie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sociale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l'éducation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nourrir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sa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effets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sur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trajectoires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élèves.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Identifier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facteurs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(pratique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pédagogiques,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attitudes,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fonctionnement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 établissements...) soutenant ou constituant des freins aux apprentissages et aux interactions positives en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milieu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Accompagner des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groupes d'étudiants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s'approprier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ces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245517"/>
                  </a:ext>
                </a:extLst>
              </a:tr>
              <a:tr h="196554">
                <a:tc>
                  <a:txBody>
                    <a:bodyPr/>
                    <a:lstStyle/>
                    <a:p>
                      <a:pPr marL="38735">
                        <a:spcBef>
                          <a:spcPts val="23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Rectorat,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KUBISZEWSKI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Violaine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10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1995"/>
                  </a:ext>
                </a:extLst>
              </a:tr>
              <a:tr h="230505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l'éducation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intervenant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initiale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masters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MEEF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31188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63241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84910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Soutenir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motivation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l'engagement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scolaire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941051"/>
                  </a:ext>
                </a:extLst>
              </a:tr>
            </a:tbl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77CE1ED-43FD-49D8-AC4B-E287D9C9A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867"/>
              </p:ext>
            </p:extLst>
          </p:nvPr>
        </p:nvGraphicFramePr>
        <p:xfrm>
          <a:off x="474225" y="2385870"/>
          <a:ext cx="11122413" cy="7789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8304">
                  <a:extLst>
                    <a:ext uri="{9D8B030D-6E8A-4147-A177-3AD203B41FA5}">
                      <a16:colId xmlns:a16="http://schemas.microsoft.com/office/drawing/2014/main" val="2941986201"/>
                    </a:ext>
                  </a:extLst>
                </a:gridCol>
                <a:gridCol w="6724109">
                  <a:extLst>
                    <a:ext uri="{9D8B030D-6E8A-4147-A177-3AD203B41FA5}">
                      <a16:colId xmlns:a16="http://schemas.microsoft.com/office/drawing/2014/main" val="2794179180"/>
                    </a:ext>
                  </a:extLst>
                </a:gridCol>
              </a:tblGrid>
              <a:tr h="365876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Connaitre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s'approprier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modèles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concepts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issus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psychologie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sociale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l'éducation et plus particulièrement les concepts de Sentiment d'Efficacité Personnelle et la théorie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l'autodétermination.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Analyser sa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professionnelle,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4079020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2425489"/>
                  </a:ext>
                </a:extLst>
              </a:tr>
              <a:tr h="233045">
                <a:tc>
                  <a:txBody>
                    <a:bodyPr/>
                    <a:lstStyle/>
                    <a:p>
                      <a:pPr marL="38735">
                        <a:spcBef>
                          <a:spcPts val="13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3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INSPE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670876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6D08D2D-426A-446E-B551-020FE9CCE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55905"/>
              </p:ext>
            </p:extLst>
          </p:nvPr>
        </p:nvGraphicFramePr>
        <p:xfrm>
          <a:off x="474225" y="3296563"/>
          <a:ext cx="11122413" cy="21521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99251">
                  <a:extLst>
                    <a:ext uri="{9D8B030D-6E8A-4147-A177-3AD203B41FA5}">
                      <a16:colId xmlns:a16="http://schemas.microsoft.com/office/drawing/2014/main" val="4060265779"/>
                    </a:ext>
                  </a:extLst>
                </a:gridCol>
                <a:gridCol w="5623162">
                  <a:extLst>
                    <a:ext uri="{9D8B030D-6E8A-4147-A177-3AD203B41FA5}">
                      <a16:colId xmlns:a16="http://schemas.microsoft.com/office/drawing/2014/main" val="2162714815"/>
                    </a:ext>
                  </a:extLst>
                </a:gridCol>
              </a:tblGrid>
              <a:tr h="221615">
                <a:tc gridSpan="2">
                  <a:txBody>
                    <a:bodyPr/>
                    <a:lstStyle/>
                    <a:p>
                      <a:pPr marL="43815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Dispositif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if03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Micro-violences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conflits</a:t>
                      </a:r>
                      <a:r>
                        <a:rPr lang="fr-FR" sz="1100" b="1" spc="15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classe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877459"/>
                  </a:ext>
                </a:extLst>
              </a:tr>
              <a:tr h="266065">
                <a:tc>
                  <a:txBody>
                    <a:bodyPr/>
                    <a:lstStyle/>
                    <a:p>
                      <a:pPr marL="38735">
                        <a:spcBef>
                          <a:spcPts val="260"/>
                        </a:spcBef>
                      </a:pP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Identifiant</a:t>
                      </a:r>
                      <a:r>
                        <a:rPr lang="fr-FR" sz="1000" b="1" spc="-20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b="1" spc="-25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22D0392040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</a:rPr>
                        <a:t>Inscription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Public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désigné,</a:t>
                      </a:r>
                      <a:r>
                        <a:rPr lang="fr-FR" sz="1000" spc="-2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ne</a:t>
                      </a:r>
                      <a:r>
                        <a:rPr lang="fr-FR" sz="1000" spc="-3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pas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s'inscrire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2285"/>
                  </a:ext>
                </a:extLst>
              </a:tr>
              <a:tr h="646809">
                <a:tc gridSpan="2">
                  <a:txBody>
                    <a:bodyPr/>
                    <a:lstStyle/>
                    <a:p>
                      <a:pPr marL="4445" marR="69215" indent="34290">
                        <a:lnSpc>
                          <a:spcPct val="97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Objectifs généraux : Permettre aux professionnels d'être sensibles à des critères pouvant conduire à une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 de harcèlement entre pairs et en avoir une approche critique. Connaître certaines caractéristiques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cette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d'agressivité.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Appréhender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leviers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primaire,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secondaire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tertiaire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harcèlement.</a:t>
                      </a:r>
                      <a:r>
                        <a:rPr lang="fr-FR" sz="1000" spc="-26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Être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outillés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 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prise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charge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situations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violences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conflits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sein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classe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la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4445">
                        <a:lnSpc>
                          <a:spcPts val="1105"/>
                        </a:lnSpc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structure.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Réfléchir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à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plan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global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l'établissement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scolaire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184552"/>
                  </a:ext>
                </a:extLst>
              </a:tr>
              <a:tr h="179462">
                <a:tc>
                  <a:txBody>
                    <a:bodyPr/>
                    <a:lstStyle/>
                    <a:p>
                      <a:pPr marL="38735">
                        <a:spcBef>
                          <a:spcPts val="225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Responsable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4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BEISSER-VOIGNIER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Cécile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735"/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Arial MT"/>
                          <a:cs typeface="Arial MT"/>
                        </a:rPr>
                        <a:t> 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Nb</a:t>
                      </a:r>
                      <a:r>
                        <a:rPr lang="fr-FR" sz="1000" spc="-2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de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places</a:t>
                      </a:r>
                      <a:r>
                        <a:rPr lang="fr-FR" sz="1000" spc="-10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</a:rPr>
                        <a:t>5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085885"/>
                  </a:ext>
                </a:extLst>
              </a:tr>
              <a:tr h="229870">
                <a:tc gridSpan="2">
                  <a:txBody>
                    <a:bodyPr/>
                    <a:lstStyle/>
                    <a:p>
                      <a:pPr marL="4445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Public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Référents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départementaux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harcèlement,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d'éducation,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Personnels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direction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578189"/>
                  </a:ext>
                </a:extLst>
              </a:tr>
              <a:tr h="205966">
                <a:tc gridSpan="2">
                  <a:txBody>
                    <a:bodyPr/>
                    <a:lstStyle/>
                    <a:p>
                      <a:pPr marL="8890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Prérequis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-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INTERDEGRE.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Éléments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conceptuels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d'outils.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Études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analyses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6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pratique.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aussi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proposée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réseaux d'éducation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FIL.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07945"/>
                  </a:ext>
                </a:extLst>
              </a:tr>
              <a:tr h="162370">
                <a:tc gridSpan="2">
                  <a:txBody>
                    <a:bodyPr/>
                    <a:lstStyle/>
                    <a:p>
                      <a:pPr marL="38735">
                        <a:spcBef>
                          <a:spcPts val="18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Dates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3247"/>
                  </a:ext>
                </a:extLst>
              </a:tr>
              <a:tr h="240030">
                <a:tc gridSpan="2">
                  <a:txBody>
                    <a:bodyPr/>
                    <a:lstStyle/>
                    <a:p>
                      <a:pPr marL="444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Module</a:t>
                      </a:r>
                      <a:r>
                        <a:rPr lang="fr-FR" sz="1100" b="1" spc="3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Micro-violences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conflits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dans</a:t>
                      </a:r>
                      <a:r>
                        <a:rPr lang="fr-FR" sz="1100" b="1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la</a:t>
                      </a:r>
                      <a:r>
                        <a:rPr lang="fr-FR" sz="1100" b="1" spc="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classe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6656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2B4E9AF-0265-4C19-BD3F-284B241C2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17190"/>
              </p:ext>
            </p:extLst>
          </p:nvPr>
        </p:nvGraphicFramePr>
        <p:xfrm>
          <a:off x="474224" y="5448750"/>
          <a:ext cx="11122413" cy="9454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98304">
                  <a:extLst>
                    <a:ext uri="{9D8B030D-6E8A-4147-A177-3AD203B41FA5}">
                      <a16:colId xmlns:a16="http://schemas.microsoft.com/office/drawing/2014/main" val="220260558"/>
                    </a:ext>
                  </a:extLst>
                </a:gridCol>
                <a:gridCol w="6724109">
                  <a:extLst>
                    <a:ext uri="{9D8B030D-6E8A-4147-A177-3AD203B41FA5}">
                      <a16:colId xmlns:a16="http://schemas.microsoft.com/office/drawing/2014/main" val="2425511203"/>
                    </a:ext>
                  </a:extLst>
                </a:gridCol>
              </a:tblGrid>
              <a:tr h="440364">
                <a:tc gridSpan="2">
                  <a:txBody>
                    <a:bodyPr/>
                    <a:lstStyle/>
                    <a:p>
                      <a:pPr marL="4445" indent="34290">
                        <a:lnSpc>
                          <a:spcPct val="9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Contenus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outils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prévention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primaire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secondaire.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Présentation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d'outils</a:t>
                      </a:r>
                      <a:r>
                        <a:rPr lang="fr-FR" sz="10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3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gestion</a:t>
                      </a:r>
                      <a:r>
                        <a:rPr lang="fr-FR" sz="1000" spc="-3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</a:t>
                      </a:r>
                      <a:r>
                        <a:rPr lang="fr-FR" sz="1000" spc="-26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conflits et des </a:t>
                      </a:r>
                      <a:r>
                        <a:rPr lang="fr-FR" sz="1000" dirty="0" err="1">
                          <a:effectLst/>
                          <a:latin typeface="Arial MT"/>
                          <a:ea typeface="Arial MT"/>
                          <a:cs typeface="Arial MT"/>
                        </a:rPr>
                        <a:t>micro-violences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Construction d'un plan de prévention des violences au sein de la classe, de</a:t>
                      </a:r>
                      <a:r>
                        <a:rPr lang="fr-FR" sz="10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l'établissement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ou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l'école.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9393731"/>
                  </a:ext>
                </a:extLst>
              </a:tr>
              <a:tr h="325120">
                <a:tc gridSpan="2">
                  <a:txBody>
                    <a:bodyPr/>
                    <a:lstStyle/>
                    <a:p>
                      <a:pPr marL="4445" marR="107315" indent="34290">
                        <a:lnSpc>
                          <a:spcPct val="9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Observations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demi-journées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formation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demi-journée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(apports</a:t>
                      </a:r>
                      <a:r>
                        <a:rPr lang="fr-FR" sz="1000" spc="-1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théoriques)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et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1</a:t>
                      </a:r>
                      <a:r>
                        <a:rPr lang="fr-FR" sz="1000" spc="-25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demi-journée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pour</a:t>
                      </a:r>
                      <a:r>
                        <a:rPr lang="fr-FR" sz="1000" spc="-2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étude</a:t>
                      </a:r>
                      <a:r>
                        <a:rPr lang="fr-FR" sz="1000" spc="-26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cas et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analyses de</a:t>
                      </a:r>
                      <a:r>
                        <a:rPr lang="fr-FR" sz="1000" spc="-1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>
                          <a:effectLst/>
                          <a:latin typeface="Arial MT"/>
                          <a:ea typeface="Arial MT"/>
                          <a:cs typeface="Arial MT"/>
                        </a:rPr>
                        <a:t>pratique.</a:t>
                      </a:r>
                      <a:endParaRPr lang="fr-FR" sz="11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79764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38735">
                        <a:spcBef>
                          <a:spcPts val="140"/>
                        </a:spcBef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Durée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r>
                        <a:rPr lang="fr-FR" sz="1000" spc="-1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heures</a:t>
                      </a: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Lieu</a:t>
                      </a:r>
                      <a:r>
                        <a:rPr lang="fr-FR" sz="1000" spc="-1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: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</a:t>
                      </a:r>
                      <a:r>
                        <a:rPr lang="fr-FR" sz="1000" spc="-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fr-FR" sz="10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définir</a:t>
                      </a:r>
                      <a:endParaRPr lang="fr-FR" sz="11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55407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945166D2-1940-4B2F-BBF0-5EF112558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963" y="3492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967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12332</Words>
  <Application>Microsoft Office PowerPoint</Application>
  <PresentationFormat>Grand écran</PresentationFormat>
  <Paragraphs>1114</Paragraphs>
  <Slides>41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8" baseType="lpstr">
      <vt:lpstr>Arial</vt:lpstr>
      <vt:lpstr>Arial MT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vuillamy</dc:creator>
  <cp:lastModifiedBy>vuillamy</cp:lastModifiedBy>
  <cp:revision>58</cp:revision>
  <cp:lastPrinted>2022-10-18T10:03:44Z</cp:lastPrinted>
  <dcterms:created xsi:type="dcterms:W3CDTF">2022-10-18T09:19:38Z</dcterms:created>
  <dcterms:modified xsi:type="dcterms:W3CDTF">2022-10-18T18:00:48Z</dcterms:modified>
</cp:coreProperties>
</file>